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304" r:id="rId4"/>
    <p:sldId id="328" r:id="rId5"/>
    <p:sldId id="338" r:id="rId6"/>
    <p:sldId id="329" r:id="rId7"/>
    <p:sldId id="322" r:id="rId8"/>
    <p:sldId id="326" r:id="rId9"/>
    <p:sldId id="327" r:id="rId10"/>
    <p:sldId id="330" r:id="rId11"/>
    <p:sldId id="325" r:id="rId12"/>
    <p:sldId id="331" r:id="rId13"/>
    <p:sldId id="332" r:id="rId14"/>
    <p:sldId id="333" r:id="rId15"/>
    <p:sldId id="334" r:id="rId16"/>
    <p:sldId id="335" r:id="rId17"/>
    <p:sldId id="336" r:id="rId18"/>
    <p:sldId id="301" r:id="rId19"/>
    <p:sldId id="319" r:id="rId20"/>
    <p:sldId id="291" r:id="rId21"/>
    <p:sldId id="292" r:id="rId22"/>
    <p:sldId id="324" r:id="rId23"/>
    <p:sldId id="323" r:id="rId24"/>
    <p:sldId id="293" r:id="rId25"/>
    <p:sldId id="339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F9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DF13-5EB0-4376-BC62-0C2E747812C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4960012-0805-41BB-9C5F-753C6A7DE820}">
      <dgm:prSet phldrT="[Text]"/>
      <dgm:spPr/>
      <dgm:t>
        <a:bodyPr/>
        <a:lstStyle/>
        <a:p>
          <a:r>
            <a:rPr lang="en-US" dirty="0"/>
            <a:t>n is the index and is always positive</a:t>
          </a:r>
        </a:p>
      </dgm:t>
    </dgm:pt>
    <dgm:pt modelId="{8E355FF7-079E-4681-841F-6072F5C1B4B9}" type="parTrans" cxnId="{35E07B4C-DCC1-4993-AC3F-7B383B6D5992}">
      <dgm:prSet/>
      <dgm:spPr/>
      <dgm:t>
        <a:bodyPr/>
        <a:lstStyle/>
        <a:p>
          <a:endParaRPr lang="en-US"/>
        </a:p>
      </dgm:t>
    </dgm:pt>
    <dgm:pt modelId="{BE6A7D5A-2B83-46B6-8FBB-12724EA4873C}" type="sibTrans" cxnId="{35E07B4C-DCC1-4993-AC3F-7B383B6D5992}">
      <dgm:prSet/>
      <dgm:spPr/>
      <dgm:t>
        <a:bodyPr/>
        <a:lstStyle/>
        <a:p>
          <a:endParaRPr lang="en-US"/>
        </a:p>
      </dgm:t>
    </dgm:pt>
    <dgm:pt modelId="{141E20C5-257C-493D-BF87-E362BB0CE5F8}">
      <dgm:prSet phldrT="[Text]"/>
      <dgm:spPr/>
      <dgm:t>
        <a:bodyPr/>
        <a:lstStyle/>
        <a:p>
          <a:r>
            <a:rPr lang="en-US" b="1" dirty="0"/>
            <a:t>a</a:t>
          </a:r>
          <a:r>
            <a:rPr lang="en-US" b="1" baseline="30000" dirty="0"/>
            <a:t>m  </a:t>
          </a:r>
          <a:r>
            <a:rPr lang="en-US" b="1" dirty="0"/>
            <a:t>is radicand</a:t>
          </a:r>
          <a:endParaRPr lang="en-US" dirty="0"/>
        </a:p>
      </dgm:t>
    </dgm:pt>
    <dgm:pt modelId="{F37B9A11-2091-4B1F-A6B1-94E5578EEC9B}" type="parTrans" cxnId="{7D6A30C8-6226-43E0-B53D-229DF8086E49}">
      <dgm:prSet/>
      <dgm:spPr/>
      <dgm:t>
        <a:bodyPr/>
        <a:lstStyle/>
        <a:p>
          <a:endParaRPr lang="en-US"/>
        </a:p>
      </dgm:t>
    </dgm:pt>
    <dgm:pt modelId="{7E8C986D-3DE1-4E64-B40C-44A39831E99E}" type="sibTrans" cxnId="{7D6A30C8-6226-43E0-B53D-229DF8086E49}">
      <dgm:prSet/>
      <dgm:spPr/>
      <dgm:t>
        <a:bodyPr/>
        <a:lstStyle/>
        <a:p>
          <a:endParaRPr lang="en-US"/>
        </a:p>
      </dgm:t>
    </dgm:pt>
    <dgm:pt modelId="{2A969207-4DF6-40F9-BAD6-613056C68BF9}">
      <dgm:prSet phldrT="[Text]"/>
      <dgm:spPr/>
      <dgm:t>
        <a:bodyPr/>
        <a:lstStyle/>
        <a:p>
          <a:r>
            <a:rPr lang="en-US" b="1" dirty="0"/>
            <a:t> is radical</a:t>
          </a:r>
          <a:endParaRPr lang="en-US" dirty="0"/>
        </a:p>
      </dgm:t>
    </dgm:pt>
    <dgm:pt modelId="{39BAA384-2AA8-4460-8A17-CC7838929833}" type="parTrans" cxnId="{7EEAB2AE-38F6-4E7D-9BBF-F3212579223F}">
      <dgm:prSet/>
      <dgm:spPr/>
      <dgm:t>
        <a:bodyPr/>
        <a:lstStyle/>
        <a:p>
          <a:endParaRPr lang="en-US"/>
        </a:p>
      </dgm:t>
    </dgm:pt>
    <dgm:pt modelId="{B3368657-D40A-4605-A6FF-AF76C3CB9921}" type="sibTrans" cxnId="{7EEAB2AE-38F6-4E7D-9BBF-F3212579223F}">
      <dgm:prSet/>
      <dgm:spPr/>
      <dgm:t>
        <a:bodyPr/>
        <a:lstStyle/>
        <a:p>
          <a:endParaRPr lang="en-US"/>
        </a:p>
      </dgm:t>
    </dgm:pt>
    <dgm:pt modelId="{96439CD3-23E8-465B-B04B-C7C35A02CD15}" type="pres">
      <dgm:prSet presAssocID="{1245DF13-5EB0-4376-BC62-0C2E747812C3}" presName="compositeShape" presStyleCnt="0">
        <dgm:presLayoutVars>
          <dgm:dir/>
          <dgm:resizeHandles/>
        </dgm:presLayoutVars>
      </dgm:prSet>
      <dgm:spPr/>
    </dgm:pt>
    <dgm:pt modelId="{82D6596C-7136-4263-8220-45AF029FC3A2}" type="pres">
      <dgm:prSet presAssocID="{1245DF13-5EB0-4376-BC62-0C2E747812C3}" presName="pyramid" presStyleLbl="node1" presStyleIdx="0" presStyleCnt="1"/>
      <dgm:spPr/>
    </dgm:pt>
    <dgm:pt modelId="{B54082C8-8E47-413D-BE90-8AAAC94E2704}" type="pres">
      <dgm:prSet presAssocID="{1245DF13-5EB0-4376-BC62-0C2E747812C3}" presName="theList" presStyleCnt="0"/>
      <dgm:spPr/>
    </dgm:pt>
    <dgm:pt modelId="{AD73DE67-88CA-47D9-A52F-FD6053255A71}" type="pres">
      <dgm:prSet presAssocID="{D4960012-0805-41BB-9C5F-753C6A7DE82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C1397-2231-4DA5-97A1-9F8361CB85E2}" type="pres">
      <dgm:prSet presAssocID="{D4960012-0805-41BB-9C5F-753C6A7DE820}" presName="aSpace" presStyleCnt="0"/>
      <dgm:spPr/>
    </dgm:pt>
    <dgm:pt modelId="{505CED42-00EB-4BC6-A8E1-F415ED42F098}" type="pres">
      <dgm:prSet presAssocID="{141E20C5-257C-493D-BF87-E362BB0CE5F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33E54-BFAA-4205-96C6-C1F9F021B27A}" type="pres">
      <dgm:prSet presAssocID="{141E20C5-257C-493D-BF87-E362BB0CE5F8}" presName="aSpace" presStyleCnt="0"/>
      <dgm:spPr/>
    </dgm:pt>
    <dgm:pt modelId="{232BBA89-4420-487C-817D-F2C802ACB427}" type="pres">
      <dgm:prSet presAssocID="{2A969207-4DF6-40F9-BAD6-613056C68BF9}" presName="aNode" presStyleLbl="fgAcc1" presStyleIdx="2" presStyleCnt="3" custScaleX="172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96EA3-E63C-4623-94E5-E9835B5D1450}" type="pres">
      <dgm:prSet presAssocID="{2A969207-4DF6-40F9-BAD6-613056C68BF9}" presName="aSpace" presStyleCnt="0"/>
      <dgm:spPr/>
    </dgm:pt>
  </dgm:ptLst>
  <dgm:cxnLst>
    <dgm:cxn modelId="{7D6A30C8-6226-43E0-B53D-229DF8086E49}" srcId="{1245DF13-5EB0-4376-BC62-0C2E747812C3}" destId="{141E20C5-257C-493D-BF87-E362BB0CE5F8}" srcOrd="1" destOrd="0" parTransId="{F37B9A11-2091-4B1F-A6B1-94E5578EEC9B}" sibTransId="{7E8C986D-3DE1-4E64-B40C-44A39831E99E}"/>
    <dgm:cxn modelId="{35E07B4C-DCC1-4993-AC3F-7B383B6D5992}" srcId="{1245DF13-5EB0-4376-BC62-0C2E747812C3}" destId="{D4960012-0805-41BB-9C5F-753C6A7DE820}" srcOrd="0" destOrd="0" parTransId="{8E355FF7-079E-4681-841F-6072F5C1B4B9}" sibTransId="{BE6A7D5A-2B83-46B6-8FBB-12724EA4873C}"/>
    <dgm:cxn modelId="{7EEAB2AE-38F6-4E7D-9BBF-F3212579223F}" srcId="{1245DF13-5EB0-4376-BC62-0C2E747812C3}" destId="{2A969207-4DF6-40F9-BAD6-613056C68BF9}" srcOrd="2" destOrd="0" parTransId="{39BAA384-2AA8-4460-8A17-CC7838929833}" sibTransId="{B3368657-D40A-4605-A6FF-AF76C3CB9921}"/>
    <dgm:cxn modelId="{8C2A5D51-49A6-46D8-8710-B13A4E0ED697}" type="presOf" srcId="{141E20C5-257C-493D-BF87-E362BB0CE5F8}" destId="{505CED42-00EB-4BC6-A8E1-F415ED42F098}" srcOrd="0" destOrd="0" presId="urn:microsoft.com/office/officeart/2005/8/layout/pyramid2"/>
    <dgm:cxn modelId="{74B8D834-9F20-4E9F-ACD5-C460B5FB8F5B}" type="presOf" srcId="{1245DF13-5EB0-4376-BC62-0C2E747812C3}" destId="{96439CD3-23E8-465B-B04B-C7C35A02CD15}" srcOrd="0" destOrd="0" presId="urn:microsoft.com/office/officeart/2005/8/layout/pyramid2"/>
    <dgm:cxn modelId="{C4210644-4366-4F54-840D-EA6B24082327}" type="presOf" srcId="{2A969207-4DF6-40F9-BAD6-613056C68BF9}" destId="{232BBA89-4420-487C-817D-F2C802ACB427}" srcOrd="0" destOrd="0" presId="urn:microsoft.com/office/officeart/2005/8/layout/pyramid2"/>
    <dgm:cxn modelId="{5DF4DDD9-1106-45C2-9BF6-1D829A1B1104}" type="presOf" srcId="{D4960012-0805-41BB-9C5F-753C6A7DE820}" destId="{AD73DE67-88CA-47D9-A52F-FD6053255A71}" srcOrd="0" destOrd="0" presId="urn:microsoft.com/office/officeart/2005/8/layout/pyramid2"/>
    <dgm:cxn modelId="{2F2798E7-705E-4A6D-A8DD-CDF87D393A2C}" type="presParOf" srcId="{96439CD3-23E8-465B-B04B-C7C35A02CD15}" destId="{82D6596C-7136-4263-8220-45AF029FC3A2}" srcOrd="0" destOrd="0" presId="urn:microsoft.com/office/officeart/2005/8/layout/pyramid2"/>
    <dgm:cxn modelId="{65F0F692-DA87-4699-B734-A77E9E347CDE}" type="presParOf" srcId="{96439CD3-23E8-465B-B04B-C7C35A02CD15}" destId="{B54082C8-8E47-413D-BE90-8AAAC94E2704}" srcOrd="1" destOrd="0" presId="urn:microsoft.com/office/officeart/2005/8/layout/pyramid2"/>
    <dgm:cxn modelId="{CF25CB88-E755-4739-917E-675644173C65}" type="presParOf" srcId="{B54082C8-8E47-413D-BE90-8AAAC94E2704}" destId="{AD73DE67-88CA-47D9-A52F-FD6053255A71}" srcOrd="0" destOrd="0" presId="urn:microsoft.com/office/officeart/2005/8/layout/pyramid2"/>
    <dgm:cxn modelId="{BE170A8F-8596-43EE-A1C7-8155CA0A5807}" type="presParOf" srcId="{B54082C8-8E47-413D-BE90-8AAAC94E2704}" destId="{A09C1397-2231-4DA5-97A1-9F8361CB85E2}" srcOrd="1" destOrd="0" presId="urn:microsoft.com/office/officeart/2005/8/layout/pyramid2"/>
    <dgm:cxn modelId="{868C0F21-66A7-49BE-AC32-851F05B5D374}" type="presParOf" srcId="{B54082C8-8E47-413D-BE90-8AAAC94E2704}" destId="{505CED42-00EB-4BC6-A8E1-F415ED42F098}" srcOrd="2" destOrd="0" presId="urn:microsoft.com/office/officeart/2005/8/layout/pyramid2"/>
    <dgm:cxn modelId="{FC15484C-E133-46D2-807C-0C149257F176}" type="presParOf" srcId="{B54082C8-8E47-413D-BE90-8AAAC94E2704}" destId="{31D33E54-BFAA-4205-96C6-C1F9F021B27A}" srcOrd="3" destOrd="0" presId="urn:microsoft.com/office/officeart/2005/8/layout/pyramid2"/>
    <dgm:cxn modelId="{3CBD3036-89A9-45A3-AC17-385628574D34}" type="presParOf" srcId="{B54082C8-8E47-413D-BE90-8AAAC94E2704}" destId="{232BBA89-4420-487C-817D-F2C802ACB427}" srcOrd="4" destOrd="0" presId="urn:microsoft.com/office/officeart/2005/8/layout/pyramid2"/>
    <dgm:cxn modelId="{01FCA7AF-C696-4E75-9EDC-85E79AC93E17}" type="presParOf" srcId="{B54082C8-8E47-413D-BE90-8AAAC94E2704}" destId="{D2B96EA3-E63C-4623-94E5-E9835B5D1450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52C3A-3598-4BA4-912C-0FB4DB35751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3C2BB5B-9996-4B57-85B1-0D79E2C665F4}">
      <dgm:prSet phldrT="[Text]"/>
      <dgm:spPr/>
      <dgm:t>
        <a:bodyPr/>
        <a:lstStyle/>
        <a:p>
          <a:r>
            <a:rPr lang="en-GB" dirty="0"/>
            <a:t>Exponents and Radicals</a:t>
          </a:r>
          <a:endParaRPr lang="en-IN" dirty="0"/>
        </a:p>
      </dgm:t>
    </dgm:pt>
    <dgm:pt modelId="{18A87BFE-F7EB-458F-9662-82D041A6A78D}" type="parTrans" cxnId="{7A9E174A-FAA4-408F-956D-3233A49029BD}">
      <dgm:prSet/>
      <dgm:spPr/>
      <dgm:t>
        <a:bodyPr/>
        <a:lstStyle/>
        <a:p>
          <a:endParaRPr lang="en-IN"/>
        </a:p>
      </dgm:t>
    </dgm:pt>
    <dgm:pt modelId="{56358226-8F54-4E24-A67D-5E175E9CFF73}" type="sibTrans" cxnId="{7A9E174A-FAA4-408F-956D-3233A49029BD}">
      <dgm:prSet/>
      <dgm:spPr/>
      <dgm:t>
        <a:bodyPr/>
        <a:lstStyle/>
        <a:p>
          <a:endParaRPr lang="en-IN"/>
        </a:p>
      </dgm:t>
    </dgm:pt>
    <dgm:pt modelId="{CDD67E14-D6AA-4703-B3C3-1EDE5D808420}">
      <dgm:prSet phldrT="[Text]"/>
      <dgm:spPr/>
      <dgm:t>
        <a:bodyPr/>
        <a:lstStyle/>
        <a:p>
          <a:r>
            <a:rPr lang="en-GB" dirty="0"/>
            <a:t>Radicals</a:t>
          </a:r>
          <a:endParaRPr lang="en-IN" dirty="0"/>
        </a:p>
      </dgm:t>
    </dgm:pt>
    <dgm:pt modelId="{5A5BCC2E-F43E-4E92-AB9F-5DE0520EA0FF}" type="parTrans" cxnId="{18168F89-88C0-47CC-AD1E-746BE31AFF29}">
      <dgm:prSet/>
      <dgm:spPr/>
      <dgm:t>
        <a:bodyPr/>
        <a:lstStyle/>
        <a:p>
          <a:endParaRPr lang="en-IN"/>
        </a:p>
      </dgm:t>
    </dgm:pt>
    <dgm:pt modelId="{F6F2AFAA-4002-406B-9DEB-F5E8C8B4F9BF}" type="sibTrans" cxnId="{18168F89-88C0-47CC-AD1E-746BE31AFF29}">
      <dgm:prSet/>
      <dgm:spPr/>
      <dgm:t>
        <a:bodyPr/>
        <a:lstStyle/>
        <a:p>
          <a:endParaRPr lang="en-IN"/>
        </a:p>
      </dgm:t>
    </dgm:pt>
    <dgm:pt modelId="{056D59D1-65C9-4FCE-9C40-66DF58A62B35}">
      <dgm:prSet phldrT="[Text]"/>
      <dgm:spPr>
        <a:blipFill>
          <a:blip xmlns:r="http://schemas.openxmlformats.org/officeDocument/2006/relationships" r:embed="rId1"/>
          <a:stretch>
            <a:fillRect l="-9554" t="-13889" b="-13333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620275E5-3605-400C-B1EA-4760477D768A}" type="parTrans" cxnId="{87ADA116-AAF1-4E8A-84E5-86E5FF997FC3}">
      <dgm:prSet/>
      <dgm:spPr/>
      <dgm:t>
        <a:bodyPr/>
        <a:lstStyle/>
        <a:p>
          <a:endParaRPr lang="en-IN"/>
        </a:p>
      </dgm:t>
    </dgm:pt>
    <dgm:pt modelId="{816E48DF-8B40-41AF-BA54-EE319D789DFF}" type="sibTrans" cxnId="{87ADA116-AAF1-4E8A-84E5-86E5FF997FC3}">
      <dgm:prSet/>
      <dgm:spPr/>
      <dgm:t>
        <a:bodyPr/>
        <a:lstStyle/>
        <a:p>
          <a:endParaRPr lang="en-IN"/>
        </a:p>
      </dgm:t>
    </dgm:pt>
    <dgm:pt modelId="{70C7B417-1DB7-4AB1-A416-1E23D393F400}">
      <dgm:prSet phldrT="[Text]"/>
      <dgm:spPr>
        <a:blipFill>
          <a:blip xmlns:r="http://schemas.openxmlformats.org/officeDocument/2006/relationships" r:embed="rId2"/>
          <a:stretch>
            <a:fillRect l="-2736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2373C86-8F90-4C7E-BCDF-D6D60C64CC9D}" type="parTrans" cxnId="{1A82310F-6379-4E8E-B283-D6D7F2F0F759}">
      <dgm:prSet/>
      <dgm:spPr/>
      <dgm:t>
        <a:bodyPr/>
        <a:lstStyle/>
        <a:p>
          <a:endParaRPr lang="en-IN"/>
        </a:p>
      </dgm:t>
    </dgm:pt>
    <dgm:pt modelId="{D647343F-9B36-4FF5-809C-6254B0B9773B}" type="sibTrans" cxnId="{1A82310F-6379-4E8E-B283-D6D7F2F0F759}">
      <dgm:prSet/>
      <dgm:spPr/>
      <dgm:t>
        <a:bodyPr/>
        <a:lstStyle/>
        <a:p>
          <a:endParaRPr lang="en-IN"/>
        </a:p>
      </dgm:t>
    </dgm:pt>
    <dgm:pt modelId="{2E7B7889-8A1A-401A-BE15-1CED7AC771B3}">
      <dgm:prSet phldrT="[Text]"/>
      <dgm:spPr/>
      <dgm:t>
        <a:bodyPr/>
        <a:lstStyle/>
        <a:p>
          <a:endParaRPr lang="en-IN" dirty="0"/>
        </a:p>
      </dgm:t>
    </dgm:pt>
    <dgm:pt modelId="{68F9DD6C-5B33-4A5E-8950-7E6689C30580}" type="parTrans" cxnId="{C447165F-0D46-4F71-B1EB-FA15ADCE0308}">
      <dgm:prSet/>
      <dgm:spPr/>
      <dgm:t>
        <a:bodyPr/>
        <a:lstStyle/>
        <a:p>
          <a:endParaRPr lang="en-IN"/>
        </a:p>
      </dgm:t>
    </dgm:pt>
    <dgm:pt modelId="{33D4AE9F-8E18-4D3C-B9E6-C8B7C72491D3}" type="sibTrans" cxnId="{C447165F-0D46-4F71-B1EB-FA15ADCE0308}">
      <dgm:prSet/>
      <dgm:spPr/>
      <dgm:t>
        <a:bodyPr/>
        <a:lstStyle/>
        <a:p>
          <a:endParaRPr lang="en-IN"/>
        </a:p>
      </dgm:t>
    </dgm:pt>
    <dgm:pt modelId="{1EAD5484-5D46-4DC1-85DC-4C6D4FADEDB2}">
      <dgm:prSet phldrT="[Text]"/>
      <dgm:spPr/>
      <dgm:t>
        <a:bodyPr/>
        <a:lstStyle/>
        <a:p>
          <a:r>
            <a:rPr lang="en-GB" dirty="0"/>
            <a:t>a</a:t>
          </a:r>
          <a:r>
            <a:rPr lang="en-GB" baseline="30000" dirty="0"/>
            <a:t>0</a:t>
          </a:r>
          <a:r>
            <a:rPr lang="en-GB" baseline="0" dirty="0"/>
            <a:t>=1</a:t>
          </a:r>
          <a:endParaRPr lang="en-IN" dirty="0"/>
        </a:p>
      </dgm:t>
    </dgm:pt>
    <dgm:pt modelId="{CD2B2EC6-E8BC-4D96-8521-268E2D1A09B8}" type="parTrans" cxnId="{4062C195-D1B4-4CC8-B47E-C400AFB37350}">
      <dgm:prSet/>
      <dgm:spPr/>
      <dgm:t>
        <a:bodyPr/>
        <a:lstStyle/>
        <a:p>
          <a:endParaRPr lang="en-IN"/>
        </a:p>
      </dgm:t>
    </dgm:pt>
    <dgm:pt modelId="{A3183420-5677-4687-93D6-4F06D6C1B52B}" type="sibTrans" cxnId="{4062C195-D1B4-4CC8-B47E-C400AFB37350}">
      <dgm:prSet/>
      <dgm:spPr/>
      <dgm:t>
        <a:bodyPr/>
        <a:lstStyle/>
        <a:p>
          <a:endParaRPr lang="en-IN"/>
        </a:p>
      </dgm:t>
    </dgm:pt>
    <dgm:pt modelId="{CAB62CD7-07A2-4EF4-8934-F7FBD0D002F9}">
      <dgm:prSet custScaleX="131408" custScaleY="127766" custRadScaleRad="118812" custRadScaleInc="250357"/>
      <dgm:spPr/>
      <dgm:t>
        <a:bodyPr/>
        <a:lstStyle/>
        <a:p>
          <a:endParaRPr lang="en-IN" dirty="0"/>
        </a:p>
      </dgm:t>
    </dgm:pt>
    <dgm:pt modelId="{2AAF96A9-DE6E-4B32-ABAD-D40D208635AA}" type="parTrans" cxnId="{1C25FB0D-F1C4-40AC-9373-4C00387C2E0B}">
      <dgm:prSet/>
      <dgm:spPr/>
      <dgm:t>
        <a:bodyPr/>
        <a:lstStyle/>
        <a:p>
          <a:endParaRPr lang="en-IN"/>
        </a:p>
      </dgm:t>
    </dgm:pt>
    <dgm:pt modelId="{0701CCEE-6E7E-43CF-9C5E-FA4641B9648A}" type="sibTrans" cxnId="{1C25FB0D-F1C4-40AC-9373-4C00387C2E0B}">
      <dgm:prSet/>
      <dgm:spPr/>
      <dgm:t>
        <a:bodyPr/>
        <a:lstStyle/>
        <a:p>
          <a:endParaRPr lang="en-IN"/>
        </a:p>
      </dgm:t>
    </dgm:pt>
    <dgm:pt modelId="{77B0AE72-5447-4923-B2A7-BBE08A1A002D}">
      <dgm:prSet phldrT="[Text]" custT="1"/>
      <dgm:spPr/>
      <dgm:t>
        <a:bodyPr/>
        <a:lstStyle/>
        <a:p>
          <a:r>
            <a:rPr lang="en-GB" sz="1600" dirty="0"/>
            <a:t>Laws of Exponents</a:t>
          </a:r>
        </a:p>
      </dgm:t>
    </dgm:pt>
    <dgm:pt modelId="{76F09B65-8B3C-4CB3-9CBB-4A15934F2F96}" type="sibTrans" cxnId="{DB4C5A9B-D593-412E-8DD1-CECFD3D66049}">
      <dgm:prSet/>
      <dgm:spPr/>
      <dgm:t>
        <a:bodyPr/>
        <a:lstStyle/>
        <a:p>
          <a:endParaRPr lang="en-IN"/>
        </a:p>
      </dgm:t>
    </dgm:pt>
    <dgm:pt modelId="{A0D5C848-E1B8-49AD-A6B7-2F4B0BD12FA5}" type="parTrans" cxnId="{DB4C5A9B-D593-412E-8DD1-CECFD3D66049}">
      <dgm:prSet/>
      <dgm:spPr/>
      <dgm:t>
        <a:bodyPr/>
        <a:lstStyle/>
        <a:p>
          <a:endParaRPr lang="en-IN"/>
        </a:p>
      </dgm:t>
    </dgm:pt>
    <dgm:pt modelId="{D0A5F7B9-2B9B-4A82-8D4F-140BC8FB2973}" type="pres">
      <dgm:prSet presAssocID="{CF552C3A-3598-4BA4-912C-0FB4DB35751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88E7F2-1E9B-4D5C-B835-D9CC9EEF1908}" type="pres">
      <dgm:prSet presAssocID="{C3C2BB5B-9996-4B57-85B1-0D79E2C665F4}" presName="singleCycle" presStyleCnt="0"/>
      <dgm:spPr/>
    </dgm:pt>
    <dgm:pt modelId="{0CEFBF6B-8EDF-4F5F-85B8-B586054EDAAB}" type="pres">
      <dgm:prSet presAssocID="{C3C2BB5B-9996-4B57-85B1-0D79E2C665F4}" presName="singleCenter" presStyleLbl="node1" presStyleIdx="0" presStyleCnt="6" custScaleX="177717" custLinFactNeighborX="-4821" custLinFactNeighborY="-9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F1A1C54-40DD-426B-A0D5-688CEC940BCC}" type="pres">
      <dgm:prSet presAssocID="{5A5BCC2E-F43E-4E92-AB9F-5DE0520EA0FF}" presName="Name56" presStyleLbl="parChTrans1D2" presStyleIdx="0" presStyleCnt="5"/>
      <dgm:spPr/>
      <dgm:t>
        <a:bodyPr/>
        <a:lstStyle/>
        <a:p>
          <a:endParaRPr lang="en-US"/>
        </a:p>
      </dgm:t>
    </dgm:pt>
    <dgm:pt modelId="{95D38070-8A9E-45AC-A2C8-DCB24CFF3782}" type="pres">
      <dgm:prSet presAssocID="{CDD67E14-D6AA-4703-B3C3-1EDE5D808420}" presName="text0" presStyleLbl="node1" presStyleIdx="1" presStyleCnt="6" custScaleX="99770" custScaleY="87048" custRadScaleRad="101923" custRadScaleInc="250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B5477-D395-4A16-B39D-EBFEB9C69BDC}" type="pres">
      <dgm:prSet presAssocID="{CD2B2EC6-E8BC-4D96-8521-268E2D1A09B8}" presName="Name56" presStyleLbl="parChTrans1D2" presStyleIdx="1" presStyleCnt="5"/>
      <dgm:spPr/>
      <dgm:t>
        <a:bodyPr/>
        <a:lstStyle/>
        <a:p>
          <a:endParaRPr lang="en-US"/>
        </a:p>
      </dgm:t>
    </dgm:pt>
    <dgm:pt modelId="{F41B5946-6E30-4570-9063-355617BFC9C4}" type="pres">
      <dgm:prSet presAssocID="{1EAD5484-5D46-4DC1-85DC-4C6D4FADEDB2}" presName="text0" presStyleLbl="node1" presStyleIdx="2" presStyleCnt="6" custRadScaleRad="85782" custRadScaleInc="-216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3EE6-FE7A-4EC7-874A-51488C535C7D}" type="pres">
      <dgm:prSet presAssocID="{620275E5-3605-400C-B1EA-4760477D768A}" presName="Name56" presStyleLbl="parChTrans1D2" presStyleIdx="2" presStyleCnt="5"/>
      <dgm:spPr/>
      <dgm:t>
        <a:bodyPr/>
        <a:lstStyle/>
        <a:p>
          <a:endParaRPr lang="en-US"/>
        </a:p>
      </dgm:t>
    </dgm:pt>
    <dgm:pt modelId="{28C6D7B4-1755-4124-A235-E02CCBBD0AC8}" type="pres">
      <dgm:prSet presAssocID="{056D59D1-65C9-4FCE-9C40-66DF58A62B35}" presName="text0" presStyleLbl="node1" presStyleIdx="3" presStyleCnt="6" custScaleX="175397" custRadScaleRad="116783" custRadScaleInc="-28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8C18A-8221-43DA-B649-0454996F688D}" type="pres">
      <dgm:prSet presAssocID="{52373C86-8F90-4C7E-BCDF-D6D60C64CC9D}" presName="Name56" presStyleLbl="parChTrans1D2" presStyleIdx="3" presStyleCnt="5"/>
      <dgm:spPr/>
      <dgm:t>
        <a:bodyPr/>
        <a:lstStyle/>
        <a:p>
          <a:endParaRPr lang="en-US"/>
        </a:p>
      </dgm:t>
    </dgm:pt>
    <dgm:pt modelId="{21FFD4DD-6A6B-4290-A99A-CE3AE6284EFF}" type="pres">
      <dgm:prSet presAssocID="{70C7B417-1DB7-4AB1-A416-1E23D393F400}" presName="text0" presStyleLbl="node1" presStyleIdx="4" presStyleCnt="6" custScaleX="368241" custScaleY="136029" custRadScaleRad="83237" custRadScaleInc="-84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01D89-93B6-42E7-860F-77DC21D9D317}" type="pres">
      <dgm:prSet presAssocID="{A0D5C848-E1B8-49AD-A6B7-2F4B0BD12FA5}" presName="Name56" presStyleLbl="parChTrans1D2" presStyleIdx="4" presStyleCnt="5"/>
      <dgm:spPr/>
      <dgm:t>
        <a:bodyPr/>
        <a:lstStyle/>
        <a:p>
          <a:endParaRPr lang="en-US"/>
        </a:p>
      </dgm:t>
    </dgm:pt>
    <dgm:pt modelId="{406E283F-FEAE-4363-9632-B20A9E3C7DC5}" type="pres">
      <dgm:prSet presAssocID="{77B0AE72-5447-4923-B2A7-BBE08A1A002D}" presName="text0" presStyleLbl="node1" presStyleIdx="5" presStyleCnt="6" custScaleX="117696" custScaleY="81670" custRadScaleRad="122395" custRadScaleInc="-47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F0029-ED29-42DF-BF40-E1EF1A351E8E}" type="presOf" srcId="{70C7B417-1DB7-4AB1-A416-1E23D393F400}" destId="{21FFD4DD-6A6B-4290-A99A-CE3AE6284EFF}" srcOrd="0" destOrd="0" presId="urn:microsoft.com/office/officeart/2008/layout/RadialCluster"/>
    <dgm:cxn modelId="{F794C11D-BFA0-40F4-99CB-2B755082FC2C}" type="presOf" srcId="{056D59D1-65C9-4FCE-9C40-66DF58A62B35}" destId="{28C6D7B4-1755-4124-A235-E02CCBBD0AC8}" srcOrd="0" destOrd="0" presId="urn:microsoft.com/office/officeart/2008/layout/RadialCluster"/>
    <dgm:cxn modelId="{18368E3B-ABC5-42D4-9428-F0E030D8962B}" type="presOf" srcId="{1EAD5484-5D46-4DC1-85DC-4C6D4FADEDB2}" destId="{F41B5946-6E30-4570-9063-355617BFC9C4}" srcOrd="0" destOrd="0" presId="urn:microsoft.com/office/officeart/2008/layout/RadialCluster"/>
    <dgm:cxn modelId="{42899FE3-FFB6-43E4-ADD2-838053CA73A9}" type="presOf" srcId="{CD2B2EC6-E8BC-4D96-8521-268E2D1A09B8}" destId="{043B5477-D395-4A16-B39D-EBFEB9C69BDC}" srcOrd="0" destOrd="0" presId="urn:microsoft.com/office/officeart/2008/layout/RadialCluster"/>
    <dgm:cxn modelId="{18168F89-88C0-47CC-AD1E-746BE31AFF29}" srcId="{C3C2BB5B-9996-4B57-85B1-0D79E2C665F4}" destId="{CDD67E14-D6AA-4703-B3C3-1EDE5D808420}" srcOrd="0" destOrd="0" parTransId="{5A5BCC2E-F43E-4E92-AB9F-5DE0520EA0FF}" sibTransId="{F6F2AFAA-4002-406B-9DEB-F5E8C8B4F9BF}"/>
    <dgm:cxn modelId="{4E4DD9FA-1021-4032-9EDC-F849570D3E84}" type="presOf" srcId="{CF552C3A-3598-4BA4-912C-0FB4DB357514}" destId="{D0A5F7B9-2B9B-4A82-8D4F-140BC8FB2973}" srcOrd="0" destOrd="0" presId="urn:microsoft.com/office/officeart/2008/layout/RadialCluster"/>
    <dgm:cxn modelId="{C447165F-0D46-4F71-B1EB-FA15ADCE0308}" srcId="{CF552C3A-3598-4BA4-912C-0FB4DB357514}" destId="{2E7B7889-8A1A-401A-BE15-1CED7AC771B3}" srcOrd="1" destOrd="0" parTransId="{68F9DD6C-5B33-4A5E-8950-7E6689C30580}" sibTransId="{33D4AE9F-8E18-4D3C-B9E6-C8B7C72491D3}"/>
    <dgm:cxn modelId="{7A9E174A-FAA4-408F-956D-3233A49029BD}" srcId="{CF552C3A-3598-4BA4-912C-0FB4DB357514}" destId="{C3C2BB5B-9996-4B57-85B1-0D79E2C665F4}" srcOrd="0" destOrd="0" parTransId="{18A87BFE-F7EB-458F-9662-82D041A6A78D}" sibTransId="{56358226-8F54-4E24-A67D-5E175E9CFF73}"/>
    <dgm:cxn modelId="{87ADA116-AAF1-4E8A-84E5-86E5FF997FC3}" srcId="{C3C2BB5B-9996-4B57-85B1-0D79E2C665F4}" destId="{056D59D1-65C9-4FCE-9C40-66DF58A62B35}" srcOrd="2" destOrd="0" parTransId="{620275E5-3605-400C-B1EA-4760477D768A}" sibTransId="{816E48DF-8B40-41AF-BA54-EE319D789DFF}"/>
    <dgm:cxn modelId="{DE2A1989-4D4D-4E91-9D9F-F42A6F240B8C}" type="presOf" srcId="{620275E5-3605-400C-B1EA-4760477D768A}" destId="{1D683EE6-FE7A-4EC7-874A-51488C535C7D}" srcOrd="0" destOrd="0" presId="urn:microsoft.com/office/officeart/2008/layout/RadialCluster"/>
    <dgm:cxn modelId="{1A82310F-6379-4E8E-B283-D6D7F2F0F759}" srcId="{C3C2BB5B-9996-4B57-85B1-0D79E2C665F4}" destId="{70C7B417-1DB7-4AB1-A416-1E23D393F400}" srcOrd="3" destOrd="0" parTransId="{52373C86-8F90-4C7E-BCDF-D6D60C64CC9D}" sibTransId="{D647343F-9B36-4FF5-809C-6254B0B9773B}"/>
    <dgm:cxn modelId="{DB4C5A9B-D593-412E-8DD1-CECFD3D66049}" srcId="{C3C2BB5B-9996-4B57-85B1-0D79E2C665F4}" destId="{77B0AE72-5447-4923-B2A7-BBE08A1A002D}" srcOrd="4" destOrd="0" parTransId="{A0D5C848-E1B8-49AD-A6B7-2F4B0BD12FA5}" sibTransId="{76F09B65-8B3C-4CB3-9CBB-4A15934F2F96}"/>
    <dgm:cxn modelId="{3A8BEDD5-FCBB-4510-A4B2-32E1FB44480C}" type="presOf" srcId="{5A5BCC2E-F43E-4E92-AB9F-5DE0520EA0FF}" destId="{5F1A1C54-40DD-426B-A0D5-688CEC940BCC}" srcOrd="0" destOrd="0" presId="urn:microsoft.com/office/officeart/2008/layout/RadialCluster"/>
    <dgm:cxn modelId="{4062C195-D1B4-4CC8-B47E-C400AFB37350}" srcId="{C3C2BB5B-9996-4B57-85B1-0D79E2C665F4}" destId="{1EAD5484-5D46-4DC1-85DC-4C6D4FADEDB2}" srcOrd="1" destOrd="0" parTransId="{CD2B2EC6-E8BC-4D96-8521-268E2D1A09B8}" sibTransId="{A3183420-5677-4687-93D6-4F06D6C1B52B}"/>
    <dgm:cxn modelId="{1C25FB0D-F1C4-40AC-9373-4C00387C2E0B}" srcId="{CF552C3A-3598-4BA4-912C-0FB4DB357514}" destId="{CAB62CD7-07A2-4EF4-8934-F7FBD0D002F9}" srcOrd="2" destOrd="0" parTransId="{2AAF96A9-DE6E-4B32-ABAD-D40D208635AA}" sibTransId="{0701CCEE-6E7E-43CF-9C5E-FA4641B9648A}"/>
    <dgm:cxn modelId="{E8EC050F-FD4A-4118-B175-45B47F56DA67}" type="presOf" srcId="{52373C86-8F90-4C7E-BCDF-D6D60C64CC9D}" destId="{BC98C18A-8221-43DA-B649-0454996F688D}" srcOrd="0" destOrd="0" presId="urn:microsoft.com/office/officeart/2008/layout/RadialCluster"/>
    <dgm:cxn modelId="{49082147-1179-4710-B2C4-51DA6D11483A}" type="presOf" srcId="{CDD67E14-D6AA-4703-B3C3-1EDE5D808420}" destId="{95D38070-8A9E-45AC-A2C8-DCB24CFF3782}" srcOrd="0" destOrd="0" presId="urn:microsoft.com/office/officeart/2008/layout/RadialCluster"/>
    <dgm:cxn modelId="{88A58405-9661-4B89-A38A-5070138A06B8}" type="presOf" srcId="{C3C2BB5B-9996-4B57-85B1-0D79E2C665F4}" destId="{0CEFBF6B-8EDF-4F5F-85B8-B586054EDAAB}" srcOrd="0" destOrd="0" presId="urn:microsoft.com/office/officeart/2008/layout/RadialCluster"/>
    <dgm:cxn modelId="{524EF056-A3CE-473D-9F92-EDF75954F346}" type="presOf" srcId="{A0D5C848-E1B8-49AD-A6B7-2F4B0BD12FA5}" destId="{12201D89-93B6-42E7-860F-77DC21D9D317}" srcOrd="0" destOrd="0" presId="urn:microsoft.com/office/officeart/2008/layout/RadialCluster"/>
    <dgm:cxn modelId="{3F5FD0F4-1CB0-472E-BE32-BB04F5B95726}" type="presOf" srcId="{77B0AE72-5447-4923-B2A7-BBE08A1A002D}" destId="{406E283F-FEAE-4363-9632-B20A9E3C7DC5}" srcOrd="0" destOrd="0" presId="urn:microsoft.com/office/officeart/2008/layout/RadialCluster"/>
    <dgm:cxn modelId="{D349BC90-3E22-4198-89BD-A249D3DA094A}" type="presParOf" srcId="{D0A5F7B9-2B9B-4A82-8D4F-140BC8FB2973}" destId="{D388E7F2-1E9B-4D5C-B835-D9CC9EEF1908}" srcOrd="0" destOrd="0" presId="urn:microsoft.com/office/officeart/2008/layout/RadialCluster"/>
    <dgm:cxn modelId="{D0622C88-60FF-4F95-8257-23AAAC100824}" type="presParOf" srcId="{D388E7F2-1E9B-4D5C-B835-D9CC9EEF1908}" destId="{0CEFBF6B-8EDF-4F5F-85B8-B586054EDAAB}" srcOrd="0" destOrd="0" presId="urn:microsoft.com/office/officeart/2008/layout/RadialCluster"/>
    <dgm:cxn modelId="{BCAD2AF3-F591-46D4-BDF4-0CD3C261B15A}" type="presParOf" srcId="{D388E7F2-1E9B-4D5C-B835-D9CC9EEF1908}" destId="{5F1A1C54-40DD-426B-A0D5-688CEC940BCC}" srcOrd="1" destOrd="0" presId="urn:microsoft.com/office/officeart/2008/layout/RadialCluster"/>
    <dgm:cxn modelId="{0B6A1F8C-4895-4EF5-BC7F-D6BE2D252D0C}" type="presParOf" srcId="{D388E7F2-1E9B-4D5C-B835-D9CC9EEF1908}" destId="{95D38070-8A9E-45AC-A2C8-DCB24CFF3782}" srcOrd="2" destOrd="0" presId="urn:microsoft.com/office/officeart/2008/layout/RadialCluster"/>
    <dgm:cxn modelId="{603B2A39-7DB1-4868-A96A-52DCB8202009}" type="presParOf" srcId="{D388E7F2-1E9B-4D5C-B835-D9CC9EEF1908}" destId="{043B5477-D395-4A16-B39D-EBFEB9C69BDC}" srcOrd="3" destOrd="0" presId="urn:microsoft.com/office/officeart/2008/layout/RadialCluster"/>
    <dgm:cxn modelId="{2D68A33F-51FC-4198-9471-6AD25DB71D8F}" type="presParOf" srcId="{D388E7F2-1E9B-4D5C-B835-D9CC9EEF1908}" destId="{F41B5946-6E30-4570-9063-355617BFC9C4}" srcOrd="4" destOrd="0" presId="urn:microsoft.com/office/officeart/2008/layout/RadialCluster"/>
    <dgm:cxn modelId="{5948F2E9-1D88-42D3-A356-32649E346819}" type="presParOf" srcId="{D388E7F2-1E9B-4D5C-B835-D9CC9EEF1908}" destId="{1D683EE6-FE7A-4EC7-874A-51488C535C7D}" srcOrd="5" destOrd="0" presId="urn:microsoft.com/office/officeart/2008/layout/RadialCluster"/>
    <dgm:cxn modelId="{6BCAC10C-B018-4026-83D0-BABE465D0A0F}" type="presParOf" srcId="{D388E7F2-1E9B-4D5C-B835-D9CC9EEF1908}" destId="{28C6D7B4-1755-4124-A235-E02CCBBD0AC8}" srcOrd="6" destOrd="0" presId="urn:microsoft.com/office/officeart/2008/layout/RadialCluster"/>
    <dgm:cxn modelId="{1D7FC9F6-94A9-4995-B470-2947AD9F23E8}" type="presParOf" srcId="{D388E7F2-1E9B-4D5C-B835-D9CC9EEF1908}" destId="{BC98C18A-8221-43DA-B649-0454996F688D}" srcOrd="7" destOrd="0" presId="urn:microsoft.com/office/officeart/2008/layout/RadialCluster"/>
    <dgm:cxn modelId="{A6372194-96A8-4ED3-B8DD-BA62194DD5BA}" type="presParOf" srcId="{D388E7F2-1E9B-4D5C-B835-D9CC9EEF1908}" destId="{21FFD4DD-6A6B-4290-A99A-CE3AE6284EFF}" srcOrd="8" destOrd="0" presId="urn:microsoft.com/office/officeart/2008/layout/RadialCluster"/>
    <dgm:cxn modelId="{16B44A57-74F1-4D69-8360-3649E3154F98}" type="presParOf" srcId="{D388E7F2-1E9B-4D5C-B835-D9CC9EEF1908}" destId="{12201D89-93B6-42E7-860F-77DC21D9D317}" srcOrd="9" destOrd="0" presId="urn:microsoft.com/office/officeart/2008/layout/RadialCluster"/>
    <dgm:cxn modelId="{77469E0C-304B-4B74-AF8C-16A321805A22}" type="presParOf" srcId="{D388E7F2-1E9B-4D5C-B835-D9CC9EEF1908}" destId="{406E283F-FEAE-4363-9632-B20A9E3C7DC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552C3A-3598-4BA4-912C-0FB4DB35751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3C2BB5B-9996-4B57-85B1-0D79E2C665F4}">
      <dgm:prSet phldrT="[Text]"/>
      <dgm:spPr/>
      <dgm:t>
        <a:bodyPr/>
        <a:lstStyle/>
        <a:p>
          <a:r>
            <a:rPr lang="en-GB" dirty="0"/>
            <a:t>Exponents and Radicals</a:t>
          </a:r>
          <a:endParaRPr lang="en-IN" dirty="0"/>
        </a:p>
      </dgm:t>
    </dgm:pt>
    <dgm:pt modelId="{18A87BFE-F7EB-458F-9662-82D041A6A78D}" type="parTrans" cxnId="{7A9E174A-FAA4-408F-956D-3233A49029BD}">
      <dgm:prSet/>
      <dgm:spPr/>
      <dgm:t>
        <a:bodyPr/>
        <a:lstStyle/>
        <a:p>
          <a:endParaRPr lang="en-IN"/>
        </a:p>
      </dgm:t>
    </dgm:pt>
    <dgm:pt modelId="{56358226-8F54-4E24-A67D-5E175E9CFF73}" type="sibTrans" cxnId="{7A9E174A-FAA4-408F-956D-3233A49029BD}">
      <dgm:prSet/>
      <dgm:spPr/>
      <dgm:t>
        <a:bodyPr/>
        <a:lstStyle/>
        <a:p>
          <a:endParaRPr lang="en-IN"/>
        </a:p>
      </dgm:t>
    </dgm:pt>
    <dgm:pt modelId="{CDD67E14-D6AA-4703-B3C3-1EDE5D808420}">
      <dgm:prSet phldrT="[Text]"/>
      <dgm:spPr/>
      <dgm:t>
        <a:bodyPr/>
        <a:lstStyle/>
        <a:p>
          <a:r>
            <a:rPr lang="en-GB" dirty="0"/>
            <a:t>Radicals</a:t>
          </a:r>
          <a:endParaRPr lang="en-IN" dirty="0"/>
        </a:p>
      </dgm:t>
    </dgm:pt>
    <dgm:pt modelId="{5A5BCC2E-F43E-4E92-AB9F-5DE0520EA0FF}" type="parTrans" cxnId="{18168F89-88C0-47CC-AD1E-746BE31AFF29}">
      <dgm:prSet/>
      <dgm:spPr/>
      <dgm:t>
        <a:bodyPr/>
        <a:lstStyle/>
        <a:p>
          <a:endParaRPr lang="en-IN"/>
        </a:p>
      </dgm:t>
    </dgm:pt>
    <dgm:pt modelId="{F6F2AFAA-4002-406B-9DEB-F5E8C8B4F9BF}" type="sibTrans" cxnId="{18168F89-88C0-47CC-AD1E-746BE31AFF29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056D59D1-65C9-4FCE-9C40-66DF58A62B35}">
          <dgm:prSet phldrT="[Text]"/>
          <dgm:spPr/>
          <dgm:t>
            <a:bodyPr/>
            <a:lstStyle/>
            <a:p>
              <a:r>
                <a:rPr lang="en-GB" dirty="0"/>
                <a:t>a</a:t>
              </a:r>
              <a:r>
                <a:rPr lang="en-GB" baseline="30000" dirty="0"/>
                <a:t>-n</a:t>
              </a:r>
              <a:r>
                <a:rPr lang="en-GB" baseline="0" dirty="0"/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GB" i="1" baseline="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GB" b="0" i="1" baseline="0" smtClean="0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GB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baseline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den>
                  </m:f>
                </m:oMath>
              </a14:m>
              <a:endParaRPr lang="en-IN" dirty="0"/>
            </a:p>
          </dgm:t>
        </dgm:pt>
      </mc:Choice>
      <mc:Fallback xmlns="">
        <dgm:pt modelId="{056D59D1-65C9-4FCE-9C40-66DF58A62B35}">
          <dgm:prSet phldrT="[Text]"/>
          <dgm:spPr/>
          <dgm:t>
            <a:bodyPr/>
            <a:lstStyle/>
            <a:p>
              <a:r>
                <a:rPr lang="en-GB" dirty="0"/>
                <a:t>a</a:t>
              </a:r>
              <a:r>
                <a:rPr lang="en-GB" baseline="30000" dirty="0"/>
                <a:t>-n</a:t>
              </a:r>
              <a:r>
                <a:rPr lang="en-GB" baseline="0" dirty="0"/>
                <a:t> = </a:t>
              </a:r>
              <a:r>
                <a:rPr lang="en-GB" b="0" i="0" baseline="0">
                  <a:latin typeface="Cambria Math" panose="02040503050406030204" pitchFamily="18" charset="0"/>
                </a:rPr>
                <a:t>1/𝑎^𝑛 </a:t>
              </a:r>
              <a:endParaRPr lang="en-IN" dirty="0"/>
            </a:p>
          </dgm:t>
        </dgm:pt>
      </mc:Fallback>
    </mc:AlternateContent>
    <dgm:pt modelId="{620275E5-3605-400C-B1EA-4760477D768A}" type="parTrans" cxnId="{87ADA116-AAF1-4E8A-84E5-86E5FF997FC3}">
      <dgm:prSet/>
      <dgm:spPr/>
      <dgm:t>
        <a:bodyPr/>
        <a:lstStyle/>
        <a:p>
          <a:endParaRPr lang="en-IN"/>
        </a:p>
      </dgm:t>
    </dgm:pt>
    <dgm:pt modelId="{816E48DF-8B40-41AF-BA54-EE319D789DFF}" type="sibTrans" cxnId="{87ADA116-AAF1-4E8A-84E5-86E5FF997FC3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0C7B417-1DB7-4AB1-A416-1E23D393F400}">
          <dgm:prSet phldrT="[Text]"/>
          <dgm:spPr/>
          <dgm:t>
            <a:bodyPr/>
            <a:lstStyle/>
            <a:p>
              <a:r>
                <a:rPr lang="en-US" dirty="0"/>
                <a:t>a</a:t>
              </a:r>
              <a:r>
                <a:rPr lang="en-US" baseline="30000" dirty="0"/>
                <a:t>-m/n</a:t>
              </a:r>
              <a:r>
                <a:rPr lang="en-US" dirty="0"/>
                <a:t> = </a:t>
              </a:r>
              <a14:m>
                <m:oMath xmlns:m="http://schemas.openxmlformats.org/officeDocument/2006/math">
                  <m:box>
                    <m:box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den>
                      </m:f>
                    </m:e>
                  </m:box>
                </m:oMath>
              </a14:m>
              <a:r>
                <a:rPr lang="en-US" dirty="0"/>
                <a:t> = </a:t>
              </a:r>
              <a14:m>
                <m:oMath xmlns:m="http://schemas.openxmlformats.org/officeDocument/2006/math">
                  <m:f>
                    <m:f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GB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box>
                            <m:box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den>
                  </m:f>
                </m:oMath>
              </a14:m>
              <a:r>
                <a:rPr lang="en-US" baseline="30000" dirty="0"/>
                <a:t> </a:t>
              </a:r>
              <a:r>
                <a:rPr lang="en-US" dirty="0"/>
                <a:t>= </a:t>
              </a:r>
              <a14:m>
                <m:oMath xmlns:m="http://schemas.openxmlformats.org/officeDocument/2006/math">
                  <m:f>
                    <m:f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GB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 baseline="300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</m:den>
                  </m:f>
                </m:oMath>
              </a14:m>
              <a:endParaRPr lang="en-IN" dirty="0"/>
            </a:p>
          </dgm:t>
        </dgm:pt>
      </mc:Choice>
      <mc:Fallback xmlns="">
        <dgm:pt modelId="{70C7B417-1DB7-4AB1-A416-1E23D393F400}">
          <dgm:prSet phldrT="[Text]"/>
          <dgm:spPr/>
          <dgm:t>
            <a:bodyPr/>
            <a:lstStyle/>
            <a:p>
              <a:r>
                <a:rPr lang="en-US" dirty="0"/>
                <a:t>a</a:t>
              </a:r>
              <a:r>
                <a:rPr lang="en-US" baseline="30000" dirty="0"/>
                <a:t>-m/n</a:t>
              </a:r>
              <a:r>
                <a:rPr lang="en-US" dirty="0"/>
                <a:t> = </a:t>
              </a:r>
              <a:r>
                <a:rPr lang="en-US" i="0">
                  <a:latin typeface="Cambria Math" panose="02040503050406030204" pitchFamily="18" charset="0"/>
                </a:rPr>
                <a:t>□(64&amp;</a:t>
              </a:r>
              <a:r>
                <a:rPr lang="en-GB" i="0">
                  <a:latin typeface="Cambria Math" panose="02040503050406030204" pitchFamily="18" charset="0"/>
                </a:rPr>
                <a:t>1</a:t>
              </a:r>
              <a:r>
                <a:rPr lang="en-US" i="0">
                  <a:latin typeface="Cambria Math" panose="02040503050406030204" pitchFamily="18" charset="0"/>
                </a:rPr>
                <a:t>/</a:t>
              </a:r>
              <a:r>
                <a:rPr lang="en-GB" i="0">
                  <a:latin typeface="Cambria Math" panose="02040503050406030204" pitchFamily="18" charset="0"/>
                </a:rPr>
                <a:t>𝑎</a:t>
              </a:r>
              <a:r>
                <a:rPr lang="en-US" i="0">
                  <a:latin typeface="Cambria Math" panose="02040503050406030204" pitchFamily="18" charset="0"/>
                </a:rPr>
                <a:t>^□(64&amp;</a:t>
              </a:r>
              <a:r>
                <a:rPr lang="en-GB" i="0">
                  <a:latin typeface="Cambria Math" panose="02040503050406030204" pitchFamily="18" charset="0"/>
                </a:rPr>
                <a:t>𝑚</a:t>
              </a:r>
              <a:r>
                <a:rPr lang="en-US" i="0">
                  <a:latin typeface="Cambria Math" panose="02040503050406030204" pitchFamily="18" charset="0"/>
                </a:rPr>
                <a:t>/</a:t>
              </a:r>
              <a:r>
                <a:rPr lang="en-GB" i="0">
                  <a:latin typeface="Cambria Math" panose="02040503050406030204" pitchFamily="18" charset="0"/>
                </a:rPr>
                <a:t>𝑛) )</a:t>
              </a:r>
              <a:r>
                <a:rPr lang="en-US" dirty="0"/>
                <a:t> = </a:t>
              </a:r>
              <a:r>
                <a:rPr lang="en-GB" i="0">
                  <a:latin typeface="Cambria Math" panose="02040503050406030204" pitchFamily="18" charset="0"/>
                </a:rPr>
                <a:t>1</a:t>
              </a:r>
              <a:r>
                <a:rPr lang="en-US" i="0">
                  <a:latin typeface="Cambria Math" panose="02040503050406030204" pitchFamily="18" charset="0"/>
                </a:rPr>
                <a:t>/</a:t>
              </a:r>
              <a:r>
                <a:rPr lang="en-GB" i="0">
                  <a:latin typeface="Cambria Math" panose="02040503050406030204" pitchFamily="18" charset="0"/>
                </a:rPr>
                <a:t>〖(𝑎^𝑚)〗^□(64&amp;1/𝑛) </a:t>
              </a:r>
              <a:r>
                <a:rPr lang="en-US" baseline="30000" dirty="0"/>
                <a:t> </a:t>
              </a:r>
              <a:r>
                <a:rPr lang="en-US" dirty="0"/>
                <a:t>= </a:t>
              </a:r>
              <a:r>
                <a:rPr lang="en-GB" i="0">
                  <a:latin typeface="Cambria Math" panose="02040503050406030204" pitchFamily="18" charset="0"/>
                </a:rPr>
                <a:t>1</a:t>
              </a:r>
              <a:r>
                <a:rPr lang="en-US" i="0">
                  <a:latin typeface="Cambria Math" panose="02040503050406030204" pitchFamily="18" charset="0"/>
                </a:rPr>
                <a:t>/√(</a:t>
              </a:r>
              <a:r>
                <a:rPr lang="en-GB" i="0">
                  <a:latin typeface="Cambria Math" panose="02040503050406030204" pitchFamily="18" charset="0"/>
                </a:rPr>
                <a:t>𝑛&amp;𝑎</a:t>
              </a:r>
              <a:r>
                <a:rPr lang="en-GB" i="0" baseline="30000">
                  <a:latin typeface="Cambria Math" panose="02040503050406030204" pitchFamily="18" charset="0"/>
                </a:rPr>
                <a:t>𝑚</a:t>
              </a:r>
              <a:r>
                <a:rPr lang="en-US" i="0" baseline="30000">
                  <a:latin typeface="Cambria Math" panose="02040503050406030204" pitchFamily="18" charset="0"/>
                </a:rPr>
                <a:t>)</a:t>
              </a:r>
              <a:endParaRPr lang="en-IN" dirty="0"/>
            </a:p>
          </dgm:t>
        </dgm:pt>
      </mc:Fallback>
    </mc:AlternateContent>
    <dgm:pt modelId="{52373C86-8F90-4C7E-BCDF-D6D60C64CC9D}" type="parTrans" cxnId="{1A82310F-6379-4E8E-B283-D6D7F2F0F759}">
      <dgm:prSet/>
      <dgm:spPr/>
      <dgm:t>
        <a:bodyPr/>
        <a:lstStyle/>
        <a:p>
          <a:endParaRPr lang="en-IN"/>
        </a:p>
      </dgm:t>
    </dgm:pt>
    <dgm:pt modelId="{D647343F-9B36-4FF5-809C-6254B0B9773B}" type="sibTrans" cxnId="{1A82310F-6379-4E8E-B283-D6D7F2F0F759}">
      <dgm:prSet/>
      <dgm:spPr/>
      <dgm:t>
        <a:bodyPr/>
        <a:lstStyle/>
        <a:p>
          <a:endParaRPr lang="en-IN"/>
        </a:p>
      </dgm:t>
    </dgm:pt>
    <dgm:pt modelId="{2E7B7889-8A1A-401A-BE15-1CED7AC771B3}">
      <dgm:prSet phldrT="[Text]"/>
      <dgm:spPr/>
      <dgm:t>
        <a:bodyPr/>
        <a:lstStyle/>
        <a:p>
          <a:endParaRPr lang="en-IN" dirty="0"/>
        </a:p>
      </dgm:t>
    </dgm:pt>
    <dgm:pt modelId="{68F9DD6C-5B33-4A5E-8950-7E6689C30580}" type="parTrans" cxnId="{C447165F-0D46-4F71-B1EB-FA15ADCE0308}">
      <dgm:prSet/>
      <dgm:spPr/>
      <dgm:t>
        <a:bodyPr/>
        <a:lstStyle/>
        <a:p>
          <a:endParaRPr lang="en-IN"/>
        </a:p>
      </dgm:t>
    </dgm:pt>
    <dgm:pt modelId="{33D4AE9F-8E18-4D3C-B9E6-C8B7C72491D3}" type="sibTrans" cxnId="{C447165F-0D46-4F71-B1EB-FA15ADCE0308}">
      <dgm:prSet/>
      <dgm:spPr/>
      <dgm:t>
        <a:bodyPr/>
        <a:lstStyle/>
        <a:p>
          <a:endParaRPr lang="en-IN"/>
        </a:p>
      </dgm:t>
    </dgm:pt>
    <dgm:pt modelId="{1EAD5484-5D46-4DC1-85DC-4C6D4FADEDB2}">
      <dgm:prSet phldrT="[Text]"/>
      <dgm:spPr/>
      <dgm:t>
        <a:bodyPr/>
        <a:lstStyle/>
        <a:p>
          <a:r>
            <a:rPr lang="en-GB" dirty="0"/>
            <a:t>a</a:t>
          </a:r>
          <a:r>
            <a:rPr lang="en-GB" baseline="30000" dirty="0"/>
            <a:t>0</a:t>
          </a:r>
          <a:r>
            <a:rPr lang="en-GB" baseline="0" dirty="0"/>
            <a:t>=1</a:t>
          </a:r>
          <a:endParaRPr lang="en-IN" dirty="0"/>
        </a:p>
      </dgm:t>
    </dgm:pt>
    <dgm:pt modelId="{CD2B2EC6-E8BC-4D96-8521-268E2D1A09B8}" type="parTrans" cxnId="{4062C195-D1B4-4CC8-B47E-C400AFB37350}">
      <dgm:prSet/>
      <dgm:spPr/>
      <dgm:t>
        <a:bodyPr/>
        <a:lstStyle/>
        <a:p>
          <a:endParaRPr lang="en-IN"/>
        </a:p>
      </dgm:t>
    </dgm:pt>
    <dgm:pt modelId="{A3183420-5677-4687-93D6-4F06D6C1B52B}" type="sibTrans" cxnId="{4062C195-D1B4-4CC8-B47E-C400AFB37350}">
      <dgm:prSet/>
      <dgm:spPr/>
      <dgm:t>
        <a:bodyPr/>
        <a:lstStyle/>
        <a:p>
          <a:endParaRPr lang="en-IN"/>
        </a:p>
      </dgm:t>
    </dgm:pt>
    <dgm:pt modelId="{CAB62CD7-07A2-4EF4-8934-F7FBD0D002F9}">
      <dgm:prSet custScaleX="131408" custScaleY="127766" custRadScaleRad="118812" custRadScaleInc="250357"/>
      <dgm:spPr/>
      <dgm:t>
        <a:bodyPr/>
        <a:lstStyle/>
        <a:p>
          <a:endParaRPr lang="en-IN" dirty="0"/>
        </a:p>
      </dgm:t>
    </dgm:pt>
    <dgm:pt modelId="{2AAF96A9-DE6E-4B32-ABAD-D40D208635AA}" type="parTrans" cxnId="{1C25FB0D-F1C4-40AC-9373-4C00387C2E0B}">
      <dgm:prSet/>
      <dgm:spPr/>
      <dgm:t>
        <a:bodyPr/>
        <a:lstStyle/>
        <a:p>
          <a:endParaRPr lang="en-IN"/>
        </a:p>
      </dgm:t>
    </dgm:pt>
    <dgm:pt modelId="{0701CCEE-6E7E-43CF-9C5E-FA4641B9648A}" type="sibTrans" cxnId="{1C25FB0D-F1C4-40AC-9373-4C00387C2E0B}">
      <dgm:prSet/>
      <dgm:spPr/>
      <dgm:t>
        <a:bodyPr/>
        <a:lstStyle/>
        <a:p>
          <a:endParaRPr lang="en-IN"/>
        </a:p>
      </dgm:t>
    </dgm:pt>
    <dgm:pt modelId="{77B0AE72-5447-4923-B2A7-BBE08A1A002D}">
      <dgm:prSet phldrT="[Text]" custT="1"/>
      <dgm:spPr/>
      <dgm:t>
        <a:bodyPr/>
        <a:lstStyle/>
        <a:p>
          <a:r>
            <a:rPr lang="en-GB" sz="1600" dirty="0"/>
            <a:t>Laws of Exponents</a:t>
          </a:r>
        </a:p>
      </dgm:t>
    </dgm:pt>
    <dgm:pt modelId="{76F09B65-8B3C-4CB3-9CBB-4A15934F2F96}" type="sibTrans" cxnId="{DB4C5A9B-D593-412E-8DD1-CECFD3D66049}">
      <dgm:prSet/>
      <dgm:spPr/>
      <dgm:t>
        <a:bodyPr/>
        <a:lstStyle/>
        <a:p>
          <a:endParaRPr lang="en-IN"/>
        </a:p>
      </dgm:t>
    </dgm:pt>
    <dgm:pt modelId="{A0D5C848-E1B8-49AD-A6B7-2F4B0BD12FA5}" type="parTrans" cxnId="{DB4C5A9B-D593-412E-8DD1-CECFD3D66049}">
      <dgm:prSet/>
      <dgm:spPr/>
      <dgm:t>
        <a:bodyPr/>
        <a:lstStyle/>
        <a:p>
          <a:endParaRPr lang="en-IN"/>
        </a:p>
      </dgm:t>
    </dgm:pt>
    <dgm:pt modelId="{D0A5F7B9-2B9B-4A82-8D4F-140BC8FB2973}" type="pres">
      <dgm:prSet presAssocID="{CF552C3A-3598-4BA4-912C-0FB4DB35751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388E7F2-1E9B-4D5C-B835-D9CC9EEF1908}" type="pres">
      <dgm:prSet presAssocID="{C3C2BB5B-9996-4B57-85B1-0D79E2C665F4}" presName="singleCycle" presStyleCnt="0"/>
      <dgm:spPr/>
    </dgm:pt>
    <dgm:pt modelId="{0CEFBF6B-8EDF-4F5F-85B8-B586054EDAAB}" type="pres">
      <dgm:prSet presAssocID="{C3C2BB5B-9996-4B57-85B1-0D79E2C665F4}" presName="singleCenter" presStyleLbl="node1" presStyleIdx="0" presStyleCnt="6" custScaleX="177717" custLinFactNeighborX="-4821" custLinFactNeighborY="-92">
        <dgm:presLayoutVars>
          <dgm:chMax val="7"/>
          <dgm:chPref val="7"/>
        </dgm:presLayoutVars>
      </dgm:prSet>
      <dgm:spPr/>
    </dgm:pt>
    <dgm:pt modelId="{5F1A1C54-40DD-426B-A0D5-688CEC940BCC}" type="pres">
      <dgm:prSet presAssocID="{5A5BCC2E-F43E-4E92-AB9F-5DE0520EA0FF}" presName="Name56" presStyleLbl="parChTrans1D2" presStyleIdx="0" presStyleCnt="5"/>
      <dgm:spPr/>
    </dgm:pt>
    <dgm:pt modelId="{95D38070-8A9E-45AC-A2C8-DCB24CFF3782}" type="pres">
      <dgm:prSet presAssocID="{CDD67E14-D6AA-4703-B3C3-1EDE5D808420}" presName="text0" presStyleLbl="node1" presStyleIdx="1" presStyleCnt="6" custScaleX="99770" custScaleY="87048" custRadScaleRad="101923" custRadScaleInc="250844">
        <dgm:presLayoutVars>
          <dgm:bulletEnabled val="1"/>
        </dgm:presLayoutVars>
      </dgm:prSet>
      <dgm:spPr/>
    </dgm:pt>
    <dgm:pt modelId="{043B5477-D395-4A16-B39D-EBFEB9C69BDC}" type="pres">
      <dgm:prSet presAssocID="{CD2B2EC6-E8BC-4D96-8521-268E2D1A09B8}" presName="Name56" presStyleLbl="parChTrans1D2" presStyleIdx="1" presStyleCnt="5"/>
      <dgm:spPr/>
    </dgm:pt>
    <dgm:pt modelId="{F41B5946-6E30-4570-9063-355617BFC9C4}" type="pres">
      <dgm:prSet presAssocID="{1EAD5484-5D46-4DC1-85DC-4C6D4FADEDB2}" presName="text0" presStyleLbl="node1" presStyleIdx="2" presStyleCnt="6" custRadScaleRad="85782" custRadScaleInc="-216587">
        <dgm:presLayoutVars>
          <dgm:bulletEnabled val="1"/>
        </dgm:presLayoutVars>
      </dgm:prSet>
      <dgm:spPr/>
    </dgm:pt>
    <dgm:pt modelId="{1D683EE6-FE7A-4EC7-874A-51488C535C7D}" type="pres">
      <dgm:prSet presAssocID="{620275E5-3605-400C-B1EA-4760477D768A}" presName="Name56" presStyleLbl="parChTrans1D2" presStyleIdx="2" presStyleCnt="5"/>
      <dgm:spPr/>
    </dgm:pt>
    <dgm:pt modelId="{28C6D7B4-1755-4124-A235-E02CCBBD0AC8}" type="pres">
      <dgm:prSet presAssocID="{056D59D1-65C9-4FCE-9C40-66DF58A62B35}" presName="text0" presStyleLbl="node1" presStyleIdx="3" presStyleCnt="6" custScaleX="175397" custRadScaleRad="116783" custRadScaleInc="-280370">
        <dgm:presLayoutVars>
          <dgm:bulletEnabled val="1"/>
        </dgm:presLayoutVars>
      </dgm:prSet>
      <dgm:spPr/>
    </dgm:pt>
    <dgm:pt modelId="{BC98C18A-8221-43DA-B649-0454996F688D}" type="pres">
      <dgm:prSet presAssocID="{52373C86-8F90-4C7E-BCDF-D6D60C64CC9D}" presName="Name56" presStyleLbl="parChTrans1D2" presStyleIdx="3" presStyleCnt="5"/>
      <dgm:spPr/>
    </dgm:pt>
    <dgm:pt modelId="{21FFD4DD-6A6B-4290-A99A-CE3AE6284EFF}" type="pres">
      <dgm:prSet presAssocID="{70C7B417-1DB7-4AB1-A416-1E23D393F400}" presName="text0" presStyleLbl="node1" presStyleIdx="4" presStyleCnt="6" custScaleX="368241" custScaleY="136029" custRadScaleRad="83237" custRadScaleInc="-84569">
        <dgm:presLayoutVars>
          <dgm:bulletEnabled val="1"/>
        </dgm:presLayoutVars>
      </dgm:prSet>
      <dgm:spPr/>
    </dgm:pt>
    <dgm:pt modelId="{12201D89-93B6-42E7-860F-77DC21D9D317}" type="pres">
      <dgm:prSet presAssocID="{A0D5C848-E1B8-49AD-A6B7-2F4B0BD12FA5}" presName="Name56" presStyleLbl="parChTrans1D2" presStyleIdx="4" presStyleCnt="5"/>
      <dgm:spPr/>
    </dgm:pt>
    <dgm:pt modelId="{406E283F-FEAE-4363-9632-B20A9E3C7DC5}" type="pres">
      <dgm:prSet presAssocID="{77B0AE72-5447-4923-B2A7-BBE08A1A002D}" presName="text0" presStyleLbl="node1" presStyleIdx="5" presStyleCnt="6" custScaleX="117696" custScaleY="81670" custRadScaleRad="122395" custRadScaleInc="-47367">
        <dgm:presLayoutVars>
          <dgm:bulletEnabled val="1"/>
        </dgm:presLayoutVars>
      </dgm:prSet>
      <dgm:spPr/>
    </dgm:pt>
  </dgm:ptLst>
  <dgm:cxnLst>
    <dgm:cxn modelId="{88A58405-9661-4B89-A38A-5070138A06B8}" type="presOf" srcId="{C3C2BB5B-9996-4B57-85B1-0D79E2C665F4}" destId="{0CEFBF6B-8EDF-4F5F-85B8-B586054EDAAB}" srcOrd="0" destOrd="0" presId="urn:microsoft.com/office/officeart/2008/layout/RadialCluster"/>
    <dgm:cxn modelId="{1C25FB0D-F1C4-40AC-9373-4C00387C2E0B}" srcId="{CF552C3A-3598-4BA4-912C-0FB4DB357514}" destId="{CAB62CD7-07A2-4EF4-8934-F7FBD0D002F9}" srcOrd="2" destOrd="0" parTransId="{2AAF96A9-DE6E-4B32-ABAD-D40D208635AA}" sibTransId="{0701CCEE-6E7E-43CF-9C5E-FA4641B9648A}"/>
    <dgm:cxn modelId="{E8EC050F-FD4A-4118-B175-45B47F56DA67}" type="presOf" srcId="{52373C86-8F90-4C7E-BCDF-D6D60C64CC9D}" destId="{BC98C18A-8221-43DA-B649-0454996F688D}" srcOrd="0" destOrd="0" presId="urn:microsoft.com/office/officeart/2008/layout/RadialCluster"/>
    <dgm:cxn modelId="{1A82310F-6379-4E8E-B283-D6D7F2F0F759}" srcId="{C3C2BB5B-9996-4B57-85B1-0D79E2C665F4}" destId="{70C7B417-1DB7-4AB1-A416-1E23D393F400}" srcOrd="3" destOrd="0" parTransId="{52373C86-8F90-4C7E-BCDF-D6D60C64CC9D}" sibTransId="{D647343F-9B36-4FF5-809C-6254B0B9773B}"/>
    <dgm:cxn modelId="{87ADA116-AAF1-4E8A-84E5-86E5FF997FC3}" srcId="{C3C2BB5B-9996-4B57-85B1-0D79E2C665F4}" destId="{056D59D1-65C9-4FCE-9C40-66DF58A62B35}" srcOrd="2" destOrd="0" parTransId="{620275E5-3605-400C-B1EA-4760477D768A}" sibTransId="{816E48DF-8B40-41AF-BA54-EE319D789DFF}"/>
    <dgm:cxn modelId="{F794C11D-BFA0-40F4-99CB-2B755082FC2C}" type="presOf" srcId="{056D59D1-65C9-4FCE-9C40-66DF58A62B35}" destId="{28C6D7B4-1755-4124-A235-E02CCBBD0AC8}" srcOrd="0" destOrd="0" presId="urn:microsoft.com/office/officeart/2008/layout/RadialCluster"/>
    <dgm:cxn modelId="{E7BF0029-ED29-42DF-BF40-E1EF1A351E8E}" type="presOf" srcId="{70C7B417-1DB7-4AB1-A416-1E23D393F400}" destId="{21FFD4DD-6A6B-4290-A99A-CE3AE6284EFF}" srcOrd="0" destOrd="0" presId="urn:microsoft.com/office/officeart/2008/layout/RadialCluster"/>
    <dgm:cxn modelId="{18368E3B-ABC5-42D4-9428-F0E030D8962B}" type="presOf" srcId="{1EAD5484-5D46-4DC1-85DC-4C6D4FADEDB2}" destId="{F41B5946-6E30-4570-9063-355617BFC9C4}" srcOrd="0" destOrd="0" presId="urn:microsoft.com/office/officeart/2008/layout/RadialCluster"/>
    <dgm:cxn modelId="{C447165F-0D46-4F71-B1EB-FA15ADCE0308}" srcId="{CF552C3A-3598-4BA4-912C-0FB4DB357514}" destId="{2E7B7889-8A1A-401A-BE15-1CED7AC771B3}" srcOrd="1" destOrd="0" parTransId="{68F9DD6C-5B33-4A5E-8950-7E6689C30580}" sibTransId="{33D4AE9F-8E18-4D3C-B9E6-C8B7C72491D3}"/>
    <dgm:cxn modelId="{49082147-1179-4710-B2C4-51DA6D11483A}" type="presOf" srcId="{CDD67E14-D6AA-4703-B3C3-1EDE5D808420}" destId="{95D38070-8A9E-45AC-A2C8-DCB24CFF3782}" srcOrd="0" destOrd="0" presId="urn:microsoft.com/office/officeart/2008/layout/RadialCluster"/>
    <dgm:cxn modelId="{7A9E174A-FAA4-408F-956D-3233A49029BD}" srcId="{CF552C3A-3598-4BA4-912C-0FB4DB357514}" destId="{C3C2BB5B-9996-4B57-85B1-0D79E2C665F4}" srcOrd="0" destOrd="0" parTransId="{18A87BFE-F7EB-458F-9662-82D041A6A78D}" sibTransId="{56358226-8F54-4E24-A67D-5E175E9CFF73}"/>
    <dgm:cxn modelId="{524EF056-A3CE-473D-9F92-EDF75954F346}" type="presOf" srcId="{A0D5C848-E1B8-49AD-A6B7-2F4B0BD12FA5}" destId="{12201D89-93B6-42E7-860F-77DC21D9D317}" srcOrd="0" destOrd="0" presId="urn:microsoft.com/office/officeart/2008/layout/RadialCluster"/>
    <dgm:cxn modelId="{DE2A1989-4D4D-4E91-9D9F-F42A6F240B8C}" type="presOf" srcId="{620275E5-3605-400C-B1EA-4760477D768A}" destId="{1D683EE6-FE7A-4EC7-874A-51488C535C7D}" srcOrd="0" destOrd="0" presId="urn:microsoft.com/office/officeart/2008/layout/RadialCluster"/>
    <dgm:cxn modelId="{18168F89-88C0-47CC-AD1E-746BE31AFF29}" srcId="{C3C2BB5B-9996-4B57-85B1-0D79E2C665F4}" destId="{CDD67E14-D6AA-4703-B3C3-1EDE5D808420}" srcOrd="0" destOrd="0" parTransId="{5A5BCC2E-F43E-4E92-AB9F-5DE0520EA0FF}" sibTransId="{F6F2AFAA-4002-406B-9DEB-F5E8C8B4F9BF}"/>
    <dgm:cxn modelId="{4062C195-D1B4-4CC8-B47E-C400AFB37350}" srcId="{C3C2BB5B-9996-4B57-85B1-0D79E2C665F4}" destId="{1EAD5484-5D46-4DC1-85DC-4C6D4FADEDB2}" srcOrd="1" destOrd="0" parTransId="{CD2B2EC6-E8BC-4D96-8521-268E2D1A09B8}" sibTransId="{A3183420-5677-4687-93D6-4F06D6C1B52B}"/>
    <dgm:cxn modelId="{DB4C5A9B-D593-412E-8DD1-CECFD3D66049}" srcId="{C3C2BB5B-9996-4B57-85B1-0D79E2C665F4}" destId="{77B0AE72-5447-4923-B2A7-BBE08A1A002D}" srcOrd="4" destOrd="0" parTransId="{A0D5C848-E1B8-49AD-A6B7-2F4B0BD12FA5}" sibTransId="{76F09B65-8B3C-4CB3-9CBB-4A15934F2F96}"/>
    <dgm:cxn modelId="{3A8BEDD5-FCBB-4510-A4B2-32E1FB44480C}" type="presOf" srcId="{5A5BCC2E-F43E-4E92-AB9F-5DE0520EA0FF}" destId="{5F1A1C54-40DD-426B-A0D5-688CEC940BCC}" srcOrd="0" destOrd="0" presId="urn:microsoft.com/office/officeart/2008/layout/RadialCluster"/>
    <dgm:cxn modelId="{42899FE3-FFB6-43E4-ADD2-838053CA73A9}" type="presOf" srcId="{CD2B2EC6-E8BC-4D96-8521-268E2D1A09B8}" destId="{043B5477-D395-4A16-B39D-EBFEB9C69BDC}" srcOrd="0" destOrd="0" presId="urn:microsoft.com/office/officeart/2008/layout/RadialCluster"/>
    <dgm:cxn modelId="{3F5FD0F4-1CB0-472E-BE32-BB04F5B95726}" type="presOf" srcId="{77B0AE72-5447-4923-B2A7-BBE08A1A002D}" destId="{406E283F-FEAE-4363-9632-B20A9E3C7DC5}" srcOrd="0" destOrd="0" presId="urn:microsoft.com/office/officeart/2008/layout/RadialCluster"/>
    <dgm:cxn modelId="{4E4DD9FA-1021-4032-9EDC-F849570D3E84}" type="presOf" srcId="{CF552C3A-3598-4BA4-912C-0FB4DB357514}" destId="{D0A5F7B9-2B9B-4A82-8D4F-140BC8FB2973}" srcOrd="0" destOrd="0" presId="urn:microsoft.com/office/officeart/2008/layout/RadialCluster"/>
    <dgm:cxn modelId="{D349BC90-3E22-4198-89BD-A249D3DA094A}" type="presParOf" srcId="{D0A5F7B9-2B9B-4A82-8D4F-140BC8FB2973}" destId="{D388E7F2-1E9B-4D5C-B835-D9CC9EEF1908}" srcOrd="0" destOrd="0" presId="urn:microsoft.com/office/officeart/2008/layout/RadialCluster"/>
    <dgm:cxn modelId="{D0622C88-60FF-4F95-8257-23AAAC100824}" type="presParOf" srcId="{D388E7F2-1E9B-4D5C-B835-D9CC9EEF1908}" destId="{0CEFBF6B-8EDF-4F5F-85B8-B586054EDAAB}" srcOrd="0" destOrd="0" presId="urn:microsoft.com/office/officeart/2008/layout/RadialCluster"/>
    <dgm:cxn modelId="{BCAD2AF3-F591-46D4-BDF4-0CD3C261B15A}" type="presParOf" srcId="{D388E7F2-1E9B-4D5C-B835-D9CC9EEF1908}" destId="{5F1A1C54-40DD-426B-A0D5-688CEC940BCC}" srcOrd="1" destOrd="0" presId="urn:microsoft.com/office/officeart/2008/layout/RadialCluster"/>
    <dgm:cxn modelId="{0B6A1F8C-4895-4EF5-BC7F-D6BE2D252D0C}" type="presParOf" srcId="{D388E7F2-1E9B-4D5C-B835-D9CC9EEF1908}" destId="{95D38070-8A9E-45AC-A2C8-DCB24CFF3782}" srcOrd="2" destOrd="0" presId="urn:microsoft.com/office/officeart/2008/layout/RadialCluster"/>
    <dgm:cxn modelId="{603B2A39-7DB1-4868-A96A-52DCB8202009}" type="presParOf" srcId="{D388E7F2-1E9B-4D5C-B835-D9CC9EEF1908}" destId="{043B5477-D395-4A16-B39D-EBFEB9C69BDC}" srcOrd="3" destOrd="0" presId="urn:microsoft.com/office/officeart/2008/layout/RadialCluster"/>
    <dgm:cxn modelId="{2D68A33F-51FC-4198-9471-6AD25DB71D8F}" type="presParOf" srcId="{D388E7F2-1E9B-4D5C-B835-D9CC9EEF1908}" destId="{F41B5946-6E30-4570-9063-355617BFC9C4}" srcOrd="4" destOrd="0" presId="urn:microsoft.com/office/officeart/2008/layout/RadialCluster"/>
    <dgm:cxn modelId="{5948F2E9-1D88-42D3-A356-32649E346819}" type="presParOf" srcId="{D388E7F2-1E9B-4D5C-B835-D9CC9EEF1908}" destId="{1D683EE6-FE7A-4EC7-874A-51488C535C7D}" srcOrd="5" destOrd="0" presId="urn:microsoft.com/office/officeart/2008/layout/RadialCluster"/>
    <dgm:cxn modelId="{6BCAC10C-B018-4026-83D0-BABE465D0A0F}" type="presParOf" srcId="{D388E7F2-1E9B-4D5C-B835-D9CC9EEF1908}" destId="{28C6D7B4-1755-4124-A235-E02CCBBD0AC8}" srcOrd="6" destOrd="0" presId="urn:microsoft.com/office/officeart/2008/layout/RadialCluster"/>
    <dgm:cxn modelId="{1D7FC9F6-94A9-4995-B470-2947AD9F23E8}" type="presParOf" srcId="{D388E7F2-1E9B-4D5C-B835-D9CC9EEF1908}" destId="{BC98C18A-8221-43DA-B649-0454996F688D}" srcOrd="7" destOrd="0" presId="urn:microsoft.com/office/officeart/2008/layout/RadialCluster"/>
    <dgm:cxn modelId="{A6372194-96A8-4ED3-B8DD-BA62194DD5BA}" type="presParOf" srcId="{D388E7F2-1E9B-4D5C-B835-D9CC9EEF1908}" destId="{21FFD4DD-6A6B-4290-A99A-CE3AE6284EFF}" srcOrd="8" destOrd="0" presId="urn:microsoft.com/office/officeart/2008/layout/RadialCluster"/>
    <dgm:cxn modelId="{16B44A57-74F1-4D69-8360-3649E3154F98}" type="presParOf" srcId="{D388E7F2-1E9B-4D5C-B835-D9CC9EEF1908}" destId="{12201D89-93B6-42E7-860F-77DC21D9D317}" srcOrd="9" destOrd="0" presId="urn:microsoft.com/office/officeart/2008/layout/RadialCluster"/>
    <dgm:cxn modelId="{77469E0C-304B-4B74-AF8C-16A321805A22}" type="presParOf" srcId="{D388E7F2-1E9B-4D5C-B835-D9CC9EEF1908}" destId="{406E283F-FEAE-4363-9632-B20A9E3C7DC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596C-7136-4263-8220-45AF029FC3A2}">
      <dsp:nvSpPr>
        <dsp:cNvPr id="0" name=""/>
        <dsp:cNvSpPr/>
      </dsp:nvSpPr>
      <dsp:spPr>
        <a:xfrm>
          <a:off x="310487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3DE67-88CA-47D9-A52F-FD6053255A71}">
      <dsp:nvSpPr>
        <dsp:cNvPr id="0" name=""/>
        <dsp:cNvSpPr/>
      </dsp:nvSpPr>
      <dsp:spPr>
        <a:xfrm>
          <a:off x="3019820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 is the index and is always positive</a:t>
          </a:r>
        </a:p>
      </dsp:txBody>
      <dsp:txXfrm>
        <a:off x="3082436" y="607393"/>
        <a:ext cx="3396901" cy="1157468"/>
      </dsp:txXfrm>
    </dsp:sp>
    <dsp:sp modelId="{505CED42-00EB-4BC6-A8E1-F415ED42F098}">
      <dsp:nvSpPr>
        <dsp:cNvPr id="0" name=""/>
        <dsp:cNvSpPr/>
      </dsp:nvSpPr>
      <dsp:spPr>
        <a:xfrm>
          <a:off x="3019820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</a:t>
          </a:r>
          <a:r>
            <a:rPr lang="en-US" sz="2300" b="1" kern="1200" baseline="30000" dirty="0"/>
            <a:t>m  </a:t>
          </a:r>
          <a:r>
            <a:rPr lang="en-US" sz="2300" b="1" kern="1200" dirty="0"/>
            <a:t>is radicand</a:t>
          </a:r>
          <a:endParaRPr lang="en-US" sz="2300" kern="1200" dirty="0"/>
        </a:p>
      </dsp:txBody>
      <dsp:txXfrm>
        <a:off x="3082436" y="2050430"/>
        <a:ext cx="3396901" cy="1157468"/>
      </dsp:txXfrm>
    </dsp:sp>
    <dsp:sp modelId="{232BBA89-4420-487C-817D-F2C802ACB427}">
      <dsp:nvSpPr>
        <dsp:cNvPr id="0" name=""/>
        <dsp:cNvSpPr/>
      </dsp:nvSpPr>
      <dsp:spPr>
        <a:xfrm>
          <a:off x="1744262" y="3430852"/>
          <a:ext cx="6073250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 is radical</a:t>
          </a:r>
          <a:endParaRPr lang="en-US" sz="2300" kern="1200" dirty="0"/>
        </a:p>
      </dsp:txBody>
      <dsp:txXfrm>
        <a:off x="1806878" y="3493468"/>
        <a:ext cx="5948018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BF6B-8EDF-4F5F-85B8-B586054EDAAB}">
      <dsp:nvSpPr>
        <dsp:cNvPr id="0" name=""/>
        <dsp:cNvSpPr/>
      </dsp:nvSpPr>
      <dsp:spPr>
        <a:xfrm>
          <a:off x="3118063" y="1970343"/>
          <a:ext cx="2880318" cy="1620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Exponents and Radicals</a:t>
          </a:r>
          <a:endParaRPr lang="en-IN" sz="3000" kern="1200" dirty="0"/>
        </a:p>
      </dsp:txBody>
      <dsp:txXfrm>
        <a:off x="3197181" y="2049461"/>
        <a:ext cx="2722082" cy="1462497"/>
      </dsp:txXfrm>
    </dsp:sp>
    <dsp:sp modelId="{5F1A1C54-40DD-426B-A0D5-688CEC940BCC}">
      <dsp:nvSpPr>
        <dsp:cNvPr id="0" name=""/>
        <dsp:cNvSpPr/>
      </dsp:nvSpPr>
      <dsp:spPr>
        <a:xfrm rot="22324">
          <a:off x="5998376" y="2791845"/>
          <a:ext cx="549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0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38070-8A9E-45AC-A2C8-DCB24CFF3782}">
      <dsp:nvSpPr>
        <dsp:cNvPr id="0" name=""/>
        <dsp:cNvSpPr/>
      </dsp:nvSpPr>
      <dsp:spPr>
        <a:xfrm>
          <a:off x="6547462" y="2324522"/>
          <a:ext cx="1083393" cy="94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Radicals</a:t>
          </a:r>
          <a:endParaRPr lang="en-IN" sz="1700" kern="1200" dirty="0"/>
        </a:p>
      </dsp:txBody>
      <dsp:txXfrm>
        <a:off x="6593605" y="2370665"/>
        <a:ext cx="991107" cy="852960"/>
      </dsp:txXfrm>
    </dsp:sp>
    <dsp:sp modelId="{043B5477-D395-4A16-B39D-EBFEB9C69BDC}">
      <dsp:nvSpPr>
        <dsp:cNvPr id="0" name=""/>
        <dsp:cNvSpPr/>
      </dsp:nvSpPr>
      <dsp:spPr>
        <a:xfrm rot="16228995">
          <a:off x="4278481" y="1681339"/>
          <a:ext cx="578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0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B5946-6E30-4570-9063-355617BFC9C4}">
      <dsp:nvSpPr>
        <dsp:cNvPr id="0" name=""/>
        <dsp:cNvSpPr/>
      </dsp:nvSpPr>
      <dsp:spPr>
        <a:xfrm>
          <a:off x="4031567" y="306443"/>
          <a:ext cx="1085891" cy="1085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</a:t>
          </a:r>
          <a:r>
            <a:rPr lang="en-GB" sz="2700" kern="1200" baseline="30000" dirty="0"/>
            <a:t>0</a:t>
          </a:r>
          <a:r>
            <a:rPr lang="en-GB" sz="2700" kern="1200" baseline="0" dirty="0"/>
            <a:t>=1</a:t>
          </a:r>
          <a:endParaRPr lang="en-IN" sz="2700" kern="1200" dirty="0"/>
        </a:p>
      </dsp:txBody>
      <dsp:txXfrm>
        <a:off x="4084576" y="359452"/>
        <a:ext cx="979873" cy="979873"/>
      </dsp:txXfrm>
    </dsp:sp>
    <dsp:sp modelId="{1D683EE6-FE7A-4EC7-874A-51488C535C7D}">
      <dsp:nvSpPr>
        <dsp:cNvPr id="0" name=""/>
        <dsp:cNvSpPr/>
      </dsp:nvSpPr>
      <dsp:spPr>
        <a:xfrm rot="18983791">
          <a:off x="5293483" y="1681336"/>
          <a:ext cx="838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81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6D7B4-1755-4124-A235-E02CCBBD0AC8}">
      <dsp:nvSpPr>
        <dsp:cNvPr id="0" name=""/>
        <dsp:cNvSpPr/>
      </dsp:nvSpPr>
      <dsp:spPr>
        <a:xfrm>
          <a:off x="5633757" y="306438"/>
          <a:ext cx="1904620" cy="1085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</a:t>
          </a:r>
          <a:r>
            <a:rPr lang="en-GB" sz="3200" kern="1200" baseline="30000" dirty="0"/>
            <a:t>-n</a:t>
          </a:r>
          <a:r>
            <a:rPr lang="en-GB" sz="3200" kern="1200" baseline="0" dirty="0"/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GB" sz="3200" i="1" kern="1200" baseline="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GB" sz="3200" b="0" i="1" kern="1200" baseline="0" smtClean="0">
                      <a:latin typeface="Cambria Math" panose="02040503050406030204" pitchFamily="18" charset="0"/>
                    </a:rPr>
                    <m:t>1</m:t>
                  </m:r>
                </m:num>
                <m:den>
                  <m:sSup>
                    <m:sSupPr>
                      <m:ctrlPr>
                        <a:rPr lang="en-GB" sz="3200" i="1" kern="1200" baseline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GB" sz="3200" b="0" i="1" kern="1200" baseline="0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GB" sz="3200" b="0" i="1" kern="1200" baseline="0" smtClean="0">
                          <a:latin typeface="Cambria Math" panose="02040503050406030204" pitchFamily="18" charset="0"/>
                        </a:rPr>
                        <m:t>𝑛</m:t>
                      </m:r>
                    </m:sup>
                  </m:sSup>
                </m:den>
              </m:f>
            </m:oMath>
          </a14:m>
          <a:endParaRPr lang="en-IN" sz="3200" kern="1200" dirty="0"/>
        </a:p>
      </dsp:txBody>
      <dsp:txXfrm>
        <a:off x="5686766" y="359447"/>
        <a:ext cx="1798602" cy="979873"/>
      </dsp:txXfrm>
    </dsp:sp>
    <dsp:sp modelId="{BC98C18A-8221-43DA-B649-0454996F688D}">
      <dsp:nvSpPr>
        <dsp:cNvPr id="0" name=""/>
        <dsp:cNvSpPr/>
      </dsp:nvSpPr>
      <dsp:spPr>
        <a:xfrm rot="5334395">
          <a:off x="4409728" y="3758196"/>
          <a:ext cx="3343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3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FD4DD-6A6B-4290-A99A-CE3AE6284EFF}">
      <dsp:nvSpPr>
        <dsp:cNvPr id="0" name=""/>
        <dsp:cNvSpPr/>
      </dsp:nvSpPr>
      <dsp:spPr>
        <a:xfrm>
          <a:off x="2594816" y="3925316"/>
          <a:ext cx="3998696" cy="1477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</a:t>
          </a:r>
          <a:r>
            <a:rPr lang="en-US" sz="2500" kern="1200" baseline="30000" dirty="0"/>
            <a:t>-m/n</a:t>
          </a:r>
          <a:r>
            <a:rPr lang="en-US" sz="2500" kern="1200" dirty="0"/>
            <a:t> =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en-US" sz="2500" i="1" kern="1200">
                      <a:latin typeface="Cambria Math" panose="02040503050406030204" pitchFamily="18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en-US" sz="25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GB" sz="2500" i="1" kern="1200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US" sz="25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i="1" kern="12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box>
                            <m:boxPr>
                              <m:ctrlPr>
                                <a:rPr lang="en-US" sz="2500" i="1" kern="120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500" i="1" kern="12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500" i="1" kern="12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sz="2500" i="1" kern="12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den>
                  </m:f>
                </m:e>
              </m:box>
            </m:oMath>
          </a14:m>
          <a:r>
            <a:rPr lang="en-US" sz="2500" kern="1200" dirty="0"/>
            <a:t> 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5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GB" sz="25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sSup>
                    <m:sSupPr>
                      <m:ctrlPr>
                        <a:rPr lang="en-GB" sz="25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GB" sz="2500" i="1" kern="12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5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i="1" kern="120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500" i="1" kern="120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500" i="1" kern="1200"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box>
                        <m:boxPr>
                          <m:ctrlPr>
                            <a:rPr lang="en-GB" sz="2500" i="1" kern="120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500" i="1" kern="12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500" i="1" kern="1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500" i="1" kern="1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sup>
                  </m:sSup>
                </m:den>
              </m:f>
            </m:oMath>
          </a14:m>
          <a:r>
            <a:rPr lang="en-US" sz="2500" kern="1200" baseline="30000" dirty="0"/>
            <a:t> </a:t>
          </a:r>
          <a:r>
            <a:rPr lang="en-US" sz="2500" kern="1200" dirty="0"/>
            <a:t>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5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GB" sz="25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ad>
                    <m:radPr>
                      <m:ctrlPr>
                        <a:rPr lang="en-US" sz="2500" i="1" kern="1200">
                          <a:latin typeface="Cambria Math" panose="02040503050406030204" pitchFamily="18" charset="0"/>
                        </a:rPr>
                      </m:ctrlPr>
                    </m:radPr>
                    <m:deg>
                      <m:r>
                        <m:rPr>
                          <m:brk m:alnAt="7"/>
                        </m:rPr>
                        <a:rPr lang="en-GB" sz="2500" i="1" kern="1200">
                          <a:latin typeface="Cambria Math" panose="02040503050406030204" pitchFamily="18" charset="0"/>
                        </a:rPr>
                        <m:t>𝑛</m:t>
                      </m:r>
                    </m:deg>
                    <m:e>
                      <m:r>
                        <a:rPr lang="en-GB" sz="2500" i="1" kern="12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500" i="1" kern="1200" baseline="30000">
                          <a:latin typeface="Cambria Math" panose="02040503050406030204" pitchFamily="18" charset="0"/>
                        </a:rPr>
                        <m:t>𝑚</m:t>
                      </m:r>
                    </m:e>
                  </m:rad>
                </m:den>
              </m:f>
            </m:oMath>
          </a14:m>
          <a:endParaRPr lang="en-IN" sz="2500" kern="1200" dirty="0"/>
        </a:p>
      </dsp:txBody>
      <dsp:txXfrm>
        <a:off x="2666923" y="3997423"/>
        <a:ext cx="3854482" cy="1332913"/>
      </dsp:txXfrm>
    </dsp:sp>
    <dsp:sp modelId="{12201D89-93B6-42E7-860F-77DC21D9D317}">
      <dsp:nvSpPr>
        <dsp:cNvPr id="0" name=""/>
        <dsp:cNvSpPr/>
      </dsp:nvSpPr>
      <dsp:spPr>
        <a:xfrm rot="10856127">
          <a:off x="2639676" y="2753289"/>
          <a:ext cx="4784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4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283F-FEAE-4363-9632-B20A9E3C7DC5}">
      <dsp:nvSpPr>
        <dsp:cNvPr id="0" name=""/>
        <dsp:cNvSpPr/>
      </dsp:nvSpPr>
      <dsp:spPr>
        <a:xfrm>
          <a:off x="1361658" y="2295526"/>
          <a:ext cx="1278050" cy="886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Laws of Exponents</a:t>
          </a:r>
        </a:p>
      </dsp:txBody>
      <dsp:txXfrm>
        <a:off x="1404950" y="2338818"/>
        <a:ext cx="1191466" cy="80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4/30/2020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7637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8931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088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28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4164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8079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9714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4/30/2020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  <p:sldLayoutId id="2147483685" r:id="rId17"/>
    <p:sldLayoutId id="2147483686" r:id="rId18"/>
    <p:sldLayoutId id="2147483693" r:id="rId19"/>
    <p:sldLayoutId id="2147483694" r:id="rId20"/>
    <p:sldLayoutId id="2147483695" r:id="rId2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J0nbh5q6o-VXmZTV44IuHh20RNIJC4rX/vie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6.png"/><Relationship Id="rId16" Type="http://schemas.openxmlformats.org/officeDocument/2006/relationships/image" Target="../media/image43.png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2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6.png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m-VFB8dZQA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QgJKEin1QA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440" y="933268"/>
            <a:ext cx="9660572" cy="21717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Learning  Materials </a:t>
            </a:r>
            <a:b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Class VIII – Exponents and Radicals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1630" y="3575917"/>
            <a:ext cx="4837112" cy="192763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endParaRPr lang="en-US" alt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altLang="en-US" sz="20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alt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7EDE46-C1A2-4371-9211-DFAAA222D1A3}"/>
              </a:ext>
            </a:extLst>
          </p:cNvPr>
          <p:cNvSpPr/>
          <p:nvPr/>
        </p:nvSpPr>
        <p:spPr>
          <a:xfrm flipV="1">
            <a:off x="5353876" y="5057955"/>
            <a:ext cx="702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50990D-472E-43AD-80C7-1B69527ACECF}"/>
              </a:ext>
            </a:extLst>
          </p:cNvPr>
          <p:cNvSpPr txBox="1"/>
          <p:nvPr/>
        </p:nvSpPr>
        <p:spPr>
          <a:xfrm>
            <a:off x="278296" y="159026"/>
            <a:ext cx="1135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047D-5A23-43AE-BB43-2EC38B4A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40" y="211650"/>
            <a:ext cx="10058402" cy="1219200"/>
          </a:xfrm>
        </p:spPr>
        <p:txBody>
          <a:bodyPr/>
          <a:lstStyle/>
          <a:p>
            <a:r>
              <a:rPr lang="en-US" b="1" dirty="0"/>
              <a:t>When Exponents are positive rational numbers…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26435" y="1430850"/>
                <a:ext cx="10792307" cy="50892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When a positive rational number ‘a’ has exponent in fractional form ‘m/n’ (where ‘m’ and ‘n’ are positive integers), the numerator ‘m’ is called the ‘power’ of ‘a’, while the denominator ‘n’ is called the ‘radical’ or ‘root’</a:t>
                </a:r>
              </a:p>
              <a:p>
                <a:r>
                  <a:rPr lang="en-US" sz="2800" dirty="0"/>
                  <a:t>. a </a:t>
                </a:r>
                <a:r>
                  <a:rPr lang="en-US" sz="2800" baseline="30000" dirty="0"/>
                  <a:t>m/n</a:t>
                </a:r>
                <a:r>
                  <a:rPr lang="en-US" sz="2800" dirty="0"/>
                  <a:t/>
                </a:r>
                <a:r>
                  <a:rPr lang="en-IN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root of a</a:t>
                </a:r>
                <a:r>
                  <a:rPr lang="en-US" sz="2800" baseline="30000" dirty="0"/>
                  <a:t>m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i="1" baseline="30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IN" sz="2800" baseline="30000" dirty="0"/>
              </a:p>
              <a:p>
                <a:r>
                  <a:rPr lang="en-GB" sz="2800" dirty="0"/>
                  <a:t>(124)</a:t>
                </a:r>
                <a:r>
                  <a:rPr lang="en-GB" sz="2800" baseline="30000" dirty="0"/>
                  <a:t>3/2</a:t>
                </a:r>
                <a:r>
                  <a:rPr lang="en-GB" sz="2800" dirty="0"/>
                  <a:t/>
                </a:r>
                <a:r>
                  <a:rPr lang="en-US" sz="2800" dirty="0"/>
                  <a:t>can be written as </a:t>
                </a:r>
                <a:r>
                  <a:rPr lang="en-GB" sz="2800" dirty="0"/>
                  <a:t>Square Root of (124)</a:t>
                </a:r>
                <a:r>
                  <a:rPr lang="en-GB" sz="2800" baseline="30000" dirty="0"/>
                  <a:t>3</a:t>
                </a:r>
              </a:p>
              <a:p>
                <a:r>
                  <a:rPr lang="en-GB" sz="2800" dirty="0"/>
                  <a:t>(124)</a:t>
                </a:r>
                <a:r>
                  <a:rPr lang="en-GB" sz="2800" baseline="30000" dirty="0"/>
                  <a:t>4/3</a:t>
                </a:r>
                <a:r>
                  <a:rPr lang="en-US" sz="2800" dirty="0"/>
                  <a:t> can be written as </a:t>
                </a:r>
                <a:r>
                  <a:rPr lang="en-GB" sz="2800" dirty="0"/>
                  <a:t>Cube Root of (124)</a:t>
                </a:r>
                <a:r>
                  <a:rPr lang="en-GB" sz="2800" baseline="30000" dirty="0"/>
                  <a:t>4</a:t>
                </a:r>
                <a:endParaRPr lang="en-IN" sz="2800" baseline="30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can be written as 4</a:t>
                </a:r>
                <a:r>
                  <a:rPr lang="en-US" sz="2800" baseline="30000" dirty="0"/>
                  <a:t>½</a:t>
                </a:r>
                <a:r>
                  <a:rPr lang="en-US" sz="2800" dirty="0"/>
                  <a:t> = 2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can be written as 8</a:t>
                </a:r>
                <a:r>
                  <a:rPr lang="en-US" sz="2800" baseline="30000" dirty="0"/>
                  <a:t>1/3</a:t>
                </a:r>
                <a:r>
                  <a:rPr lang="en-US" sz="2800" dirty="0"/>
                  <a:t> = 2</a:t>
                </a:r>
                <a:endParaRPr lang="en-IN" sz="2800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26435" y="1430850"/>
                <a:ext cx="10792307" cy="5089220"/>
              </a:xfrm>
              <a:blipFill>
                <a:blip r:embed="rId2"/>
                <a:stretch>
                  <a:fillRect l="-1186" t="-1916" b="-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88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047D-5A23-43AE-BB43-2EC38B4A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40" y="211650"/>
            <a:ext cx="10058402" cy="1219200"/>
          </a:xfrm>
        </p:spPr>
        <p:txBody>
          <a:bodyPr/>
          <a:lstStyle/>
          <a:p>
            <a:r>
              <a:rPr lang="en-US" b="1" dirty="0"/>
              <a:t>When Exponents are negative rational numbers…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4" y="1352795"/>
                <a:ext cx="11653698" cy="52935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When ‘a’ is a positive rational number and ‘m’, ‘n’ are positive integers,</a:t>
                </a:r>
              </a:p>
              <a:p>
                <a:pPr marL="0" indent="0">
                  <a:buNone/>
                </a:pPr>
                <a:r>
                  <a:rPr lang="en-US" sz="3200" dirty="0"/>
                  <a:t>a</a:t>
                </a:r>
                <a:r>
                  <a:rPr lang="en-US" sz="3200" baseline="30000" dirty="0"/>
                  <a:t>-m/n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den>
                    </m:f>
                  </m:oMath>
                </a14:m>
                <a:r>
                  <a:rPr lang="en-US" sz="3200" baseline="30000" dirty="0"/>
                  <a:t/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GB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3200" i="1" baseline="300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</a:t>
                </a:r>
              </a:p>
              <a:p>
                <a:pPr marL="0" indent="0">
                  <a:buNone/>
                </a:pPr>
                <a:r>
                  <a:rPr lang="en-US" sz="3000" dirty="0"/>
                  <a:t>(64)</a:t>
                </a:r>
                <a:r>
                  <a:rPr lang="en-US" sz="3000" baseline="30000" dirty="0"/>
                  <a:t>-2/3</a:t>
                </a:r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000" i="1">
                                    <a:latin typeface="Cambria Math" panose="02040503050406030204" pitchFamily="18" charset="0"/>
                                  </a:rPr>
                                  <m:t>(64)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</a:rPr>
                              <m:t>((</m:t>
                            </m:r>
                            <m:sSup>
                              <m:sSupPr>
                                <m:ctrlPr>
                                  <a:rPr lang="en-GB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000" i="1">
                                    <a:latin typeface="Cambria Math" panose="02040503050406030204" pitchFamily="18" charset="0"/>
                                  </a:rPr>
                                  <m:t>64)</m:t>
                                </m:r>
                              </m:e>
                              <m:sup>
                                <m:r>
                                  <a:rPr lang="en-GB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box>
                              <m:boxPr>
                                <m:ctrlPr>
                                  <a:rPr lang="en-GB" sz="30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den>
                    </m:f>
                  </m:oMath>
                </a14:m>
                <a:r>
                  <a:rPr lang="en-US" sz="3000" baseline="30000" dirty="0"/>
                  <a:t/>
                </a:r>
                <a:r>
                  <a:rPr lang="en-US" sz="3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64</m:t>
                            </m:r>
                            <m:r>
                              <a:rPr lang="en-GB" sz="3000" i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baseline="30000" dirty="0"/>
                  <a:t> =</a:t>
                </a:r>
                <a:r>
                  <a:rPr lang="en-US" sz="3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64</m:t>
                            </m:r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00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>
                    <a:latin typeface="Cambria Math" panose="02040503050406030204" pitchFamily="18" charset="0"/>
                  </a:rPr>
                  <a:t/>
                </a:r>
                <a:r>
                  <a:rPr lang="en-US" sz="3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GB" sz="3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a</a:t>
                </a:r>
                <a:r>
                  <a:rPr lang="en-US" baseline="30000" dirty="0"/>
                  <a:t>-m/n</a:t>
                </a:r>
                <a:r>
                  <a:rPr lang="en-US" dirty="0"/>
                  <a:t> is the Multiplicative Inverse or Reciprocal of a</a:t>
                </a:r>
                <a:r>
                  <a:rPr lang="en-US" baseline="30000" dirty="0"/>
                  <a:t>m/n</a:t>
                </a:r>
                <a:r>
                  <a:rPr lang="en-US" dirty="0"/>
                  <a:t>, or a</a:t>
                </a:r>
                <a:r>
                  <a:rPr lang="en-US" baseline="30000" dirty="0"/>
                  <a:t>-m</a:t>
                </a:r>
                <a:r>
                  <a:rPr lang="en-US" dirty="0"/>
                  <a:t> is the Multiplicative Inverse or Reciprocal of a</a:t>
                </a:r>
                <a:r>
                  <a:rPr lang="en-US" baseline="30000" dirty="0"/>
                  <a:t>m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4" y="1352795"/>
                <a:ext cx="11653698" cy="5293555"/>
              </a:xfrm>
              <a:blipFill>
                <a:blip r:embed="rId2"/>
                <a:stretch>
                  <a:fillRect l="-1308" t="-1843" r="-5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114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047D-5A23-43AE-BB43-2EC38B4A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40" y="211650"/>
            <a:ext cx="10058402" cy="1219200"/>
          </a:xfrm>
        </p:spPr>
        <p:txBody>
          <a:bodyPr/>
          <a:lstStyle/>
          <a:p>
            <a:r>
              <a:rPr lang="en-US" b="1" dirty="0"/>
              <a:t>Laws of Rational Exponents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4" y="1725831"/>
                <a:ext cx="11653698" cy="351075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40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000" baseline="30000" dirty="0"/>
                  <a:t/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4000" baseline="30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4000" dirty="0"/>
                  <a:t> 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000" baseline="30000" dirty="0"/>
                  <a:t/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40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4000" baseline="30000" dirty="0"/>
                  <a:t/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4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sz="4000" dirty="0"/>
                  <a:t/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4" y="1725831"/>
                <a:ext cx="11653698" cy="3510753"/>
              </a:xfrm>
              <a:blipFill>
                <a:blip r:embed="rId2"/>
                <a:stretch>
                  <a:fillRect t="-2431" b="-315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17D1AC-EA56-4766-88EA-2C3C23FC94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371" y="2465977"/>
            <a:ext cx="4218299" cy="351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368016-BD6B-4F2C-991A-3F17AA5F3AAC}"/>
              </a:ext>
            </a:extLst>
          </p:cNvPr>
          <p:cNvSpPr txBox="1"/>
          <p:nvPr/>
        </p:nvSpPr>
        <p:spPr>
          <a:xfrm>
            <a:off x="8441635" y="1725831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Integration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3681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D047D-5A23-43AE-BB43-2EC38B4A82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</p:spPr>
            <p:txBody>
              <a:bodyPr/>
              <a:lstStyle/>
              <a:p>
                <a:r>
                  <a:rPr lang="en-US" b="1" dirty="0"/>
                  <a:t>Law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baseline="30000" dirty="0"/>
                  <a:t/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9D047D-5A23-43AE-BB43-2EC38B4A8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  <a:blipFill>
                <a:blip r:embed="rId2"/>
                <a:stretch>
                  <a:fillRect l="-1818" b="-19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When x is a positive rational number, and 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 are any rational numbers, we use this law as: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2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 x 2</a:t>
                </a:r>
                <a:r>
                  <a:rPr lang="en-US" sz="2800" baseline="30000" dirty="0"/>
                  <a:t>6</a:t>
                </a:r>
                <a:r>
                  <a:rPr lang="en-US" sz="2800" dirty="0"/>
                  <a:t> = 2</a:t>
                </a:r>
                <a:r>
                  <a:rPr lang="en-US" sz="2800" baseline="30000" dirty="0"/>
                  <a:t>6+3</a:t>
                </a:r>
                <a:r>
                  <a:rPr lang="en-US" sz="2800" dirty="0"/>
                  <a:t> = 2</a:t>
                </a:r>
                <a:r>
                  <a:rPr lang="en-US" sz="2800" baseline="30000" dirty="0"/>
                  <a:t>9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7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 x 7</a:t>
                </a:r>
                <a:r>
                  <a:rPr lang="en-US" sz="2800" baseline="30000" dirty="0"/>
                  <a:t>-6</a:t>
                </a:r>
                <a:r>
                  <a:rPr lang="en-US" sz="2800" dirty="0"/>
                  <a:t> = 7</a:t>
                </a:r>
                <a:r>
                  <a:rPr lang="en-US" sz="2800" baseline="30000" dirty="0"/>
                  <a:t>3+(-6)</a:t>
                </a:r>
                <a:r>
                  <a:rPr lang="en-US" sz="2800" dirty="0"/>
                  <a:t> = 7</a:t>
                </a:r>
                <a:r>
                  <a:rPr lang="en-US" sz="2800" baseline="30000" dirty="0"/>
                  <a:t>-3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343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3+4+(−2)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7−2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box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4+3−1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6</a:t>
                </a:r>
                <a:r>
                  <a:rPr lang="en-US" sz="2800" baseline="30000" dirty="0"/>
                  <a:t>1</a:t>
                </a:r>
                <a:r>
                  <a:rPr lang="en-US" sz="2800" dirty="0"/>
                  <a:t> = 6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  <a:blipFill>
                <a:blip r:embed="rId3"/>
                <a:stretch>
                  <a:fillRect l="-1883" r="-10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88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D047D-5A23-43AE-BB43-2EC38B4A82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</p:spPr>
            <p:txBody>
              <a:bodyPr/>
              <a:lstStyle/>
              <a:p>
                <a:r>
                  <a:rPr lang="en-US" b="1" dirty="0"/>
                  <a:t>Law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baseline="30000" dirty="0"/>
                  <a:t/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9D047D-5A23-43AE-BB43-2EC38B4A8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  <a:blipFill>
                <a:blip r:embed="rId2"/>
                <a:stretch>
                  <a:fillRect l="-1818" b="-19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When x is a positive rational number, and 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 are any rational numbers, we use this law as: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2</a:t>
                </a:r>
                <a:r>
                  <a:rPr lang="en-US" sz="2800" baseline="30000" dirty="0"/>
                  <a:t>6</a:t>
                </a:r>
                <a:r>
                  <a:rPr lang="en-US" sz="2800" dirty="0"/>
                  <a:t> ÷ 2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 = 2</a:t>
                </a:r>
                <a:r>
                  <a:rPr lang="en-US" sz="2800" baseline="30000" dirty="0"/>
                  <a:t>6-3</a:t>
                </a:r>
                <a:r>
                  <a:rPr lang="en-US" sz="2800" dirty="0"/>
                  <a:t> = 2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 = 8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2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 ÷ 2</a:t>
                </a:r>
                <a:r>
                  <a:rPr lang="en-US" sz="2800" baseline="30000" dirty="0"/>
                  <a:t>6</a:t>
                </a:r>
                <a:r>
                  <a:rPr lang="en-US" sz="2800" dirty="0"/>
                  <a:t> = 2</a:t>
                </a:r>
                <a:r>
                  <a:rPr lang="en-US" sz="2800" baseline="30000" dirty="0"/>
                  <a:t>3-6</a:t>
                </a:r>
                <a:r>
                  <a:rPr lang="en-US" sz="2800" dirty="0"/>
                  <a:t> = 2</a:t>
                </a:r>
                <a:r>
                  <a:rPr lang="en-US" sz="2800" baseline="30000" dirty="0"/>
                  <a:t>-3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sz="2800" baseline="30000" dirty="0"/>
                  <a:t/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box>
                          <m:box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  <a:blipFill>
                <a:blip r:embed="rId3"/>
                <a:stretch>
                  <a:fillRect l="-1883" r="-10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7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D047D-5A23-43AE-BB43-2EC38B4A82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</p:spPr>
            <p:txBody>
              <a:bodyPr/>
              <a:lstStyle/>
              <a:p>
                <a:r>
                  <a:rPr lang="en-US" b="1" dirty="0"/>
                  <a:t>Law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9D047D-5A23-43AE-BB43-2EC38B4A8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  <a:blipFill>
                <a:blip r:embed="rId2"/>
                <a:stretch>
                  <a:fillRect l="-1818" b="-19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When x is a positive rational number, and 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 are any rational numbers, we use this law as: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GB" sz="3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d>
                                      <m:d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box>
                                          <m:boxPr>
                                            <m:ctrlPr>
                                              <a:rPr lang="en-GB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GB" sz="3200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</m:box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d>
                              <m:d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box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GB" sz="32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(−2)</m:t>
                        </m:r>
                      </m:sup>
                    </m:sSup>
                  </m:oMath>
                </a14:m>
                <a:r>
                  <a:rPr lang="en-GB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d>
                              <m:d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box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box>
                          <m:box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  <a:blipFill>
                <a:blip r:embed="rId3"/>
                <a:stretch>
                  <a:fillRect l="-1046" r="-10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360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D047D-5A23-43AE-BB43-2EC38B4A82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</p:spPr>
            <p:txBody>
              <a:bodyPr/>
              <a:lstStyle/>
              <a:p>
                <a:r>
                  <a:rPr lang="en-US" b="1" dirty="0"/>
                  <a:t>Law 4: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baseline="30000" dirty="0"/>
                  <a:t/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9D047D-5A23-43AE-BB43-2EC38B4A8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  <a:blipFill>
                <a:blip r:embed="rId2"/>
                <a:stretch>
                  <a:fillRect l="-1818" b="-19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When x, y are positive rational numbers, and a is any rational number, we use this law as: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3200" dirty="0"/>
                  <a:t>5</a:t>
                </a:r>
                <a:r>
                  <a:rPr lang="en-GB" sz="3200" baseline="30000" dirty="0"/>
                  <a:t>4</a:t>
                </a:r>
                <a:r>
                  <a:rPr lang="en-GB" sz="3200" dirty="0"/>
                  <a:t> x 2</a:t>
                </a:r>
                <a:r>
                  <a:rPr lang="en-GB" sz="3200" baseline="30000" dirty="0"/>
                  <a:t>4</a:t>
                </a:r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GB" sz="32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GB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2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d>
                              <m:d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3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GB" sz="3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box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d>
                              <m:d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box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/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box>
                          <m:box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32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box>
                          <m:box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box>
                          <m:box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sz="3200" dirty="0"/>
                  <a:t> = 4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4" y="1352796"/>
                <a:ext cx="11653698" cy="5293554"/>
              </a:xfrm>
              <a:blipFill>
                <a:blip r:embed="rId3"/>
                <a:stretch>
                  <a:fillRect l="-2301" r="-6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230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39D047D-5A23-43AE-BB43-2EC38B4A82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</p:spPr>
            <p:txBody>
              <a:bodyPr/>
              <a:lstStyle/>
              <a:p>
                <a:r>
                  <a:rPr lang="en-US" b="1" dirty="0"/>
                  <a:t>Law 5: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9D047D-5A23-43AE-BB43-2EC38B4A8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0340" y="211650"/>
                <a:ext cx="10058402" cy="1219200"/>
              </a:xfrm>
              <a:blipFill>
                <a:blip r:embed="rId2"/>
                <a:stretch>
                  <a:fillRect l="-1818" b="-11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39700" y="1430850"/>
                <a:ext cx="11653698" cy="55052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When x, y are positive rational numbers, and a is any rational number, we use this law as: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GB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GB" sz="32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GB" sz="3200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3200" dirty="0"/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GB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GB" sz="32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box>
                          <m:box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sup>
                                <m:box>
                                  <m:box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3200" dirty="0"/>
              </a:p>
              <a:p>
                <a:pPr marL="0" indent="0">
                  <a:buNone/>
                </a:pPr>
                <a:endParaRPr lang="en-GB" sz="32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39700" y="1430850"/>
                <a:ext cx="11653698" cy="5505204"/>
              </a:xfrm>
              <a:blipFill>
                <a:blip r:embed="rId3"/>
                <a:stretch>
                  <a:fillRect l="-1098" t="-1772" r="-5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866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63A4F14E-DCCF-49E4-BB10-1A955794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38" y="145719"/>
            <a:ext cx="10058402" cy="1219200"/>
          </a:xfrm>
        </p:spPr>
        <p:txBody>
          <a:bodyPr/>
          <a:lstStyle/>
          <a:p>
            <a:r>
              <a:rPr lang="en-US" altLang="en-US" dirty="0">
                <a:latin typeface="Cooper Black" pitchFamily="18" charset="0"/>
              </a:rPr>
              <a:t>KEY POINTS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651" name="Content Placeholder 2">
                <a:extLst>
                  <a:ext uri="{FF2B5EF4-FFF2-40B4-BE49-F238E27FC236}">
                    <a16:creationId xmlns:a16="http://schemas.microsoft.com/office/drawing/2014/main" id="{7024CAC1-8EEE-42BC-80B7-D1F6CADD10F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53822" y="1731273"/>
                <a:ext cx="11038117" cy="4414837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If n is a positive integer greater than 1 and </a:t>
                </a:r>
                <a:r>
                  <a:rPr lang="en-US" dirty="0" err="1"/>
                  <a:t>a,b</a:t>
                </a:r>
                <a:r>
                  <a:rPr lang="en-US" dirty="0"/>
                  <a:t> are rational number such that </a:t>
                </a:r>
              </a:p>
              <a:p>
                <a:pPr marL="0" lvl="0" indent="0">
                  <a:buNone/>
                </a:pPr>
                <a:r>
                  <a:rPr lang="en-US" dirty="0"/>
                  <a:t>b</a:t>
                </a:r>
                <a:r>
                  <a:rPr lang="en-US" baseline="30000" dirty="0"/>
                  <a:t>n </a:t>
                </a:r>
                <a:r>
                  <a:rPr lang="en-US" dirty="0"/>
                  <a:t>= a, then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= b.</a:t>
                </a:r>
              </a:p>
              <a:p>
                <a:pPr marL="0" lvl="0" indent="0">
                  <a:buNone/>
                </a:pPr>
                <a:r>
                  <a:rPr lang="en-US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is called the nth root of a and may be written as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 .</a:t>
                </a:r>
              </a:p>
              <a:p>
                <a:pPr marL="0" lvl="0" indent="0">
                  <a:buNone/>
                </a:pPr>
                <a:r>
                  <a:rPr lang="en-US" dirty="0"/>
                  <a:t>3. For any positive integer m and n, and any non-zero rational number a, we define.</a:t>
                </a:r>
              </a:p>
              <a:p>
                <a:pPr marL="0" indent="0">
                  <a:buNone/>
                </a:pPr>
                <a:r>
                  <a:rPr lang="en-US" dirty="0"/>
                  <a:t> 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If a is any rational number different from zero and</a:t>
                </a:r>
                <a:r>
                  <a:rPr lang="en-US" i="1" dirty="0"/>
                  <a:t> x,y </a:t>
                </a:r>
                <a:r>
                  <a:rPr lang="en-US" dirty="0"/>
                  <a:t>are any rational numbers, then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    (ii)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 (iii)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5. If a=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is the exponential form and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/>
                  <a:t> is the radical from of </a:t>
                </a:r>
                <a:r>
                  <a:rPr lang="en-US" i="1" dirty="0"/>
                  <a:t>a</a:t>
                </a:r>
                <a:r>
                  <a:rPr lang="en-US" dirty="0"/>
                  <a:t>, n is the index the radical and </a:t>
                </a:r>
                <a:r>
                  <a:rPr lang="en-US" i="1" dirty="0"/>
                  <a:t>b</a:t>
                </a:r>
                <a:r>
                  <a:rPr lang="en-US" dirty="0"/>
                  <a:t> is the radicand.</a:t>
                </a:r>
              </a:p>
            </p:txBody>
          </p:sp>
        </mc:Choice>
        <mc:Fallback>
          <p:sp>
            <p:nvSpPr>
              <p:cNvPr id="27651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24CAC1-8EEE-42BC-80B7-D1F6CADD1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53822" y="1731273"/>
                <a:ext cx="11038117" cy="4414837"/>
              </a:xfrm>
              <a:blipFill>
                <a:blip r:embed="rId2"/>
                <a:stretch>
                  <a:fillRect l="-1104" t="-4558" b="-1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F2DFA52F-9400-426A-8154-B1E316BE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BC0A1-FECB-4CCA-AC10-E443CE62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38" y="145719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ACTIVITY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(</a:t>
            </a:r>
            <a:r>
              <a:rPr lang="en-IN" sz="3200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HELP THE BOY TO WIN)</a:t>
            </a:r>
            <a:endParaRPr lang="en-US" sz="3200" u="sng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9478A-016A-4255-9A57-025798C7FE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US" dirty="0"/>
          </a:p>
          <a:p>
            <a:pPr marL="571500" indent="-571500">
              <a:buFont typeface="Arial" charset="0"/>
              <a:buNone/>
              <a:defRPr/>
            </a:pPr>
            <a:endParaRPr lang="en-IN" dirty="0"/>
          </a:p>
          <a:p>
            <a:pPr marL="571500" indent="-571500">
              <a:buFont typeface="Arial" charset="0"/>
              <a:buAutoNum type="romanUcParenR"/>
              <a:defRPr/>
            </a:pPr>
            <a:endParaRPr lang="en-IN" dirty="0"/>
          </a:p>
          <a:p>
            <a:pPr marL="571500" indent="-571500">
              <a:buFont typeface="Arial" charset="0"/>
              <a:buAutoNum type="romanUcParenR"/>
              <a:defRPr/>
            </a:pPr>
            <a:endParaRPr lang="en-IN" dirty="0"/>
          </a:p>
          <a:p>
            <a:pPr marL="571500" indent="-571500">
              <a:buFont typeface="Arial" charset="0"/>
              <a:buAutoNum type="romanUcParenR"/>
              <a:defRPr/>
            </a:pPr>
            <a:endParaRPr lang="en-IN" dirty="0"/>
          </a:p>
          <a:p>
            <a:pPr marL="571500" indent="-57150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" name="Picture 2" descr="Hv8P8Ayf7rgQKvoAAAAASUVORK5CYII= (226×223)">
            <a:extLst>
              <a:ext uri="{FF2B5EF4-FFF2-40B4-BE49-F238E27FC236}">
                <a16:creationId xmlns:a16="http://schemas.microsoft.com/office/drawing/2014/main" xmlns="" id="{44637A0E-E54F-4A34-9917-2EC23FDB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F385F6-66E7-45A6-8A49-2D56D9B7E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3" t="20513" r="6035" b="6088"/>
          <a:stretch/>
        </p:blipFill>
        <p:spPr>
          <a:xfrm>
            <a:off x="2186609" y="1525690"/>
            <a:ext cx="7606747" cy="4763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82A4AB-5022-4BD4-BD37-12D502117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078" y="1586181"/>
            <a:ext cx="1051892" cy="11808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xmlns="" id="{442BD52B-D57C-4A7F-B5A9-F6AB3DA7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69" y="-17463"/>
            <a:ext cx="8907462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CHAPTER TEXTBOOK LINK</a:t>
            </a:r>
          </a:p>
        </p:txBody>
      </p:sp>
      <p:pic>
        <p:nvPicPr>
          <p:cNvPr id="7172" name="Picture 2" descr="Hv8P8Ayf7rgQKvoAAAAASUVORK5CYII= (226×223)">
            <a:extLst>
              <a:ext uri="{FF2B5EF4-FFF2-40B4-BE49-F238E27FC236}">
                <a16:creationId xmlns:a16="http://schemas.microsoft.com/office/drawing/2014/main" xmlns="" id="{1980B580-5F94-4DE0-B4BC-9943A721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01" y="150813"/>
            <a:ext cx="117379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A5FB18-7646-4EB9-B2CB-5305CBF77E5D}"/>
              </a:ext>
            </a:extLst>
          </p:cNvPr>
          <p:cNvSpPr/>
          <p:nvPr/>
        </p:nvSpPr>
        <p:spPr>
          <a:xfrm>
            <a:off x="251301" y="2337209"/>
            <a:ext cx="10819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/>
              <a:t>WEB LINK- </a:t>
            </a:r>
          </a:p>
          <a:p>
            <a:r>
              <a:rPr lang="en-IN" sz="4000" dirty="0">
                <a:hlinkClick r:id="rId4"/>
              </a:rPr>
              <a:t>https://drive.google.com/file/d/1J0nbh5q6o-VXmZTV44IuHh20RNIJC4rX/view</a:t>
            </a:r>
            <a:endParaRPr lang="en-IN" sz="4000" dirty="0"/>
          </a:p>
          <a:p>
            <a:endParaRPr lang="en-IN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03054FE4-4BEA-4F13-863D-90239FE2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4" y="24244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  </a:t>
            </a:r>
            <a:r>
              <a:rPr lang="en-US" altLang="en-US" sz="4800" b="1" dirty="0">
                <a:solidFill>
                  <a:srgbClr val="FF0000"/>
                </a:solidFill>
              </a:rPr>
              <a:t>ASSIGNMENT</a:t>
            </a:r>
          </a:p>
        </p:txBody>
      </p:sp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E48EC13D-9D03-4216-B867-346E62F8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ataswini Behera\Pictures\Pankaj as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772" y="1420178"/>
            <a:ext cx="10985862" cy="5114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v8P8Ayf7rgQKvoAAAAASUVORK5CYII= (226×223)">
            <a:extLst>
              <a:ext uri="{FF2B5EF4-FFF2-40B4-BE49-F238E27FC236}">
                <a16:creationId xmlns:a16="http://schemas.microsoft.com/office/drawing/2014/main" xmlns="" id="{05AC942F-4131-478E-8395-3394669D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ataswini Behera\Pictures\pankaj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463" y="1449977"/>
            <a:ext cx="10045337" cy="510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v8P8Ayf7rgQKvoAAAAASUVORK5CYII= (226×223)">
            <a:extLst>
              <a:ext uri="{FF2B5EF4-FFF2-40B4-BE49-F238E27FC236}">
                <a16:creationId xmlns:a16="http://schemas.microsoft.com/office/drawing/2014/main" xmlns="" id="{05AC942F-4131-478E-8395-3394669D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ataswini Behera\Pictures\pankaj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1" y="1058091"/>
            <a:ext cx="10136776" cy="5381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v8P8Ayf7rgQKvoAAAAASUVORK5CYII= (226×223)">
            <a:extLst>
              <a:ext uri="{FF2B5EF4-FFF2-40B4-BE49-F238E27FC236}">
                <a16:creationId xmlns:a16="http://schemas.microsoft.com/office/drawing/2014/main" xmlns="" id="{05AC942F-4131-478E-8395-3394669D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ataswini Behera\Pictures\pankaj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720" y="1214846"/>
            <a:ext cx="11003280" cy="5643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DEDE5-A260-4E54-81F0-6E69647D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60325"/>
            <a:ext cx="10058402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PROJECT WORK </a:t>
            </a:r>
            <a:r>
              <a:rPr lang="en-US" dirty="0">
                <a:solidFill>
                  <a:srgbClr val="00B050"/>
                </a:solidFill>
                <a:latin typeface="Algerian" pitchFamily="82" charset="0"/>
                <a:cs typeface="Aharoni" pitchFamily="2" charset="-79"/>
              </a:rPr>
              <a:t>(</a:t>
            </a:r>
            <a:r>
              <a:rPr lang="en-US" sz="3200" dirty="0">
                <a:solidFill>
                  <a:srgbClr val="00B050"/>
                </a:solidFill>
                <a:latin typeface="Algerian" pitchFamily="82" charset="0"/>
                <a:cs typeface="Aharoni" pitchFamily="2" charset="-79"/>
              </a:rPr>
              <a:t>ART INTEGRATION</a:t>
            </a:r>
            <a:r>
              <a:rPr lang="en-US" dirty="0">
                <a:solidFill>
                  <a:srgbClr val="00B050"/>
                </a:solidFill>
                <a:latin typeface="Algerian" pitchFamily="82" charset="0"/>
                <a:cs typeface="Aharoni" pitchFamily="2" charset="-79"/>
              </a:rPr>
              <a:t>)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A0EB3941-F7D4-4FDA-BEB1-30BFCF01E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9819" y="1963738"/>
            <a:ext cx="10012362" cy="44148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  </a:t>
            </a:r>
            <a:r>
              <a:rPr lang="en-US" altLang="en-US" sz="3600" b="1" dirty="0"/>
              <a:t>Prepare a hand book containing laws of </a:t>
            </a:r>
            <a:r>
              <a:rPr lang="en-US" altLang="en-US" sz="3600" b="1"/>
              <a:t>exponents. (</a:t>
            </a:r>
            <a:r>
              <a:rPr lang="en-US" altLang="en-US" sz="3600" b="1" dirty="0"/>
              <a:t>Just like a formula book)</a:t>
            </a:r>
          </a:p>
        </p:txBody>
      </p:sp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89BCDDB6-146D-4F8F-92BD-357DF072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9C3EFC4-4E0E-4EF2-87D3-D8DD7898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91548"/>
            <a:ext cx="9865691" cy="8179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ooper Black" pitchFamily="18" charset="0"/>
              </a:rPr>
              <a:t>Let’s have a quick review</a:t>
            </a:r>
          </a:p>
        </p:txBody>
      </p:sp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8C3AE81C-4C6F-4B11-A8BB-BDD75C75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6132"/>
            <a:ext cx="1175710" cy="112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2601FB46-531F-4E4C-841D-E6CDCA2682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1199219"/>
                  </p:ext>
                </p:extLst>
              </p:nvPr>
            </p:nvGraphicFramePr>
            <p:xfrm>
              <a:off x="1240419" y="693557"/>
              <a:ext cx="8921640" cy="54024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01FB46-531F-4E4C-841D-E6CDCA2682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11199219"/>
                  </p:ext>
                </p:extLst>
              </p:nvPr>
            </p:nvGraphicFramePr>
            <p:xfrm>
              <a:off x="1240419" y="693557"/>
              <a:ext cx="8921640" cy="54024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7" name="Straight Connector 3">
            <a:extLst>
              <a:ext uri="{FF2B5EF4-FFF2-40B4-BE49-F238E27FC236}">
                <a16:creationId xmlns:a16="http://schemas.microsoft.com/office/drawing/2014/main" xmlns="" id="{A33DB35B-F903-4233-8D0C-A4D34DC11868}"/>
              </a:ext>
            </a:extLst>
          </p:cNvPr>
          <p:cNvSpPr/>
          <p:nvPr/>
        </p:nvSpPr>
        <p:spPr>
          <a:xfrm rot="7711">
            <a:off x="8873379" y="3607415"/>
            <a:ext cx="54336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5CB3D17-8948-4C78-B8B3-BEB7BB758F07}"/>
              </a:ext>
            </a:extLst>
          </p:cNvPr>
          <p:cNvGrpSpPr/>
          <p:nvPr/>
        </p:nvGrpSpPr>
        <p:grpSpPr>
          <a:xfrm>
            <a:off x="9190977" y="3064268"/>
            <a:ext cx="1506387" cy="1157678"/>
            <a:chOff x="5839816" y="2429605"/>
            <a:chExt cx="1086647" cy="9480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DED56C1-E214-40F6-8AF7-D8CDE7ED9909}"/>
                </a:ext>
              </a:extLst>
            </p:cNvPr>
            <p:cNvSpPr/>
            <p:nvPr/>
          </p:nvSpPr>
          <p:spPr>
            <a:xfrm>
              <a:off x="5839816" y="2429605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Rectangle: Rounded Corners 4">
                  <a:extLst>
                    <a:ext uri="{FF2B5EF4-FFF2-40B4-BE49-F238E27FC236}">
                      <a16:creationId xmlns:a16="http://schemas.microsoft.com/office/drawing/2014/main" id="{CCFA161F-238E-494F-9A20-3DCB8FB0215E}"/>
                    </a:ext>
                  </a:extLst>
                </p:cNvPr>
                <p:cNvSpPr txBox="1"/>
                <p:nvPr/>
              </p:nvSpPr>
              <p:spPr>
                <a:xfrm>
                  <a:off x="5886098" y="2475887"/>
                  <a:ext cx="994083" cy="8555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3180" tIns="43180" rIns="43180" bIns="4318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dirty="0"/>
                    <a:t>a</a:t>
                  </a:r>
                  <a:r>
                    <a:rPr lang="en-US" baseline="30000" dirty="0"/>
                    <a:t>m/n</a:t>
                  </a:r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 baseline="300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</m:oMath>
                  </a14:m>
                  <a:endParaRPr lang="en-IN" sz="1700" kern="1200" dirty="0"/>
                </a:p>
              </p:txBody>
            </p:sp>
          </mc:Choice>
          <mc:Fallback>
            <p:sp>
              <p:nvSpPr>
                <p:cNvPr id="10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CFA161F-238E-494F-9A20-3DCB8FB02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098" y="2475887"/>
                  <a:ext cx="994083" cy="855521"/>
                </a:xfrm>
                <a:prstGeom prst="rect">
                  <a:avLst/>
                </a:prstGeom>
                <a:blipFill>
                  <a:blip r:embed="rId11"/>
                  <a:stretch>
                    <a:fillRect l="-619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AF4FB2-EEDF-4D66-815F-DE01F0CDB4C7}"/>
              </a:ext>
            </a:extLst>
          </p:cNvPr>
          <p:cNvGrpSpPr/>
          <p:nvPr/>
        </p:nvGrpSpPr>
        <p:grpSpPr>
          <a:xfrm>
            <a:off x="9349733" y="1725356"/>
            <a:ext cx="1312810" cy="948085"/>
            <a:chOff x="5296993" y="2405888"/>
            <a:chExt cx="1086647" cy="9480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B545951-F9FD-41F0-BE73-77A5A7E624AC}"/>
                </a:ext>
              </a:extLst>
            </p:cNvPr>
            <p:cNvSpPr/>
            <p:nvPr/>
          </p:nvSpPr>
          <p:spPr>
            <a:xfrm>
              <a:off x="5296993" y="2405888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Rectangle: Rounded Corners 4">
                  <a:extLst>
                    <a:ext uri="{FF2B5EF4-FFF2-40B4-BE49-F238E27FC236}">
                      <a16:creationId xmlns:a16="http://schemas.microsoft.com/office/drawing/2014/main" id="{3C2CB472-6F22-4E85-A8FE-439977ABE0C3}"/>
                    </a:ext>
                  </a:extLst>
                </p:cNvPr>
                <p:cNvSpPr txBox="1"/>
                <p:nvPr/>
              </p:nvSpPr>
              <p:spPr>
                <a:xfrm>
                  <a:off x="5352457" y="2796715"/>
                  <a:ext cx="994083" cy="45079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3180" tIns="43180" rIns="43180" bIns="43180" numCol="1" spcCol="1270" anchor="ctr" anchorCtr="0">
                  <a:no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e>
                      </m:rad>
                    </m:oMath>
                  </a14:m>
                  <a:r>
                    <a:rPr lang="en-US" dirty="0"/>
                    <a:t> is the Radical Sign</a:t>
                  </a:r>
                </a:p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IN" sz="1700" kern="1200" dirty="0"/>
                </a:p>
              </p:txBody>
            </p:sp>
          </mc:Choice>
          <mc:Fallback>
            <p:sp>
              <p:nvSpPr>
                <p:cNvPr id="13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C2CB472-6F22-4E85-A8FE-439977ABE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457" y="2796715"/>
                  <a:ext cx="994083" cy="450794"/>
                </a:xfrm>
                <a:prstGeom prst="rect">
                  <a:avLst/>
                </a:prstGeom>
                <a:blipFill>
                  <a:blip r:embed="rId12"/>
                  <a:stretch>
                    <a:fillRect l="-8629" t="-83784" r="-8122" b="-5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Straight Connector 3">
            <a:extLst>
              <a:ext uri="{FF2B5EF4-FFF2-40B4-BE49-F238E27FC236}">
                <a16:creationId xmlns:a16="http://schemas.microsoft.com/office/drawing/2014/main" xmlns="" id="{EB5EFDFF-DEA9-49CB-977B-30C5643CAB1B}"/>
              </a:ext>
            </a:extLst>
          </p:cNvPr>
          <p:cNvSpPr/>
          <p:nvPr/>
        </p:nvSpPr>
        <p:spPr>
          <a:xfrm rot="5400000">
            <a:off x="9751187" y="2809154"/>
            <a:ext cx="453560" cy="1342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1BE18E-7269-4E3F-A608-F10A7F2E7116}"/>
              </a:ext>
            </a:extLst>
          </p:cNvPr>
          <p:cNvGrpSpPr/>
          <p:nvPr/>
        </p:nvGrpSpPr>
        <p:grpSpPr>
          <a:xfrm>
            <a:off x="10879190" y="1747858"/>
            <a:ext cx="1312810" cy="948085"/>
            <a:chOff x="5296993" y="2405888"/>
            <a:chExt cx="1086647" cy="9480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0FDBEDF-5531-4A0B-A47C-7CFC2C9E9195}"/>
                </a:ext>
              </a:extLst>
            </p:cNvPr>
            <p:cNvSpPr/>
            <p:nvPr/>
          </p:nvSpPr>
          <p:spPr>
            <a:xfrm>
              <a:off x="5296993" y="2405888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Rectangle: Rounded Corners 4">
                  <a:extLst>
                    <a:ext uri="{FF2B5EF4-FFF2-40B4-BE49-F238E27FC236}">
                      <a16:creationId xmlns:a16="http://schemas.microsoft.com/office/drawing/2014/main" id="{44B58857-A022-4BEE-85F4-AF82E1FFA994}"/>
                    </a:ext>
                  </a:extLst>
                </p:cNvPr>
                <p:cNvSpPr txBox="1"/>
                <p:nvPr/>
              </p:nvSpPr>
              <p:spPr>
                <a:xfrm>
                  <a:off x="5352457" y="2796715"/>
                  <a:ext cx="994083" cy="45079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3180" tIns="43180" rIns="43180" bIns="43180" numCol="1" spcCol="1270" anchor="ctr" anchorCtr="0">
                  <a:noAutofit/>
                </a:bodyPr>
                <a:lstStyle/>
                <a:p>
                  <a:pPr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 baseline="300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</m:oMath>
                  </a14:m>
                  <a:r>
                    <a:rPr lang="en-US" dirty="0"/>
                    <a:t> is ‘Radical’</a:t>
                  </a:r>
                </a:p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IN" sz="1700" kern="1200" dirty="0"/>
                </a:p>
              </p:txBody>
            </p:sp>
          </mc:Choice>
          <mc:Fallback>
            <p:sp>
              <p:nvSpPr>
                <p:cNvPr id="17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4B58857-A022-4BEE-85F4-AF82E1FFA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457" y="2796715"/>
                  <a:ext cx="994083" cy="450794"/>
                </a:xfrm>
                <a:prstGeom prst="rect">
                  <a:avLst/>
                </a:prstGeom>
                <a:blipFill>
                  <a:blip r:embed="rId13"/>
                  <a:stretch>
                    <a:fillRect l="-2538" t="-62162" r="-2030" b="-135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Straight Connector 3">
            <a:extLst>
              <a:ext uri="{FF2B5EF4-FFF2-40B4-BE49-F238E27FC236}">
                <a16:creationId xmlns:a16="http://schemas.microsoft.com/office/drawing/2014/main" xmlns="" id="{90E4164A-D807-4A71-A067-60EA1884FD67}"/>
              </a:ext>
            </a:extLst>
          </p:cNvPr>
          <p:cNvSpPr/>
          <p:nvPr/>
        </p:nvSpPr>
        <p:spPr>
          <a:xfrm rot="7735634">
            <a:off x="10532150" y="2756105"/>
            <a:ext cx="453560" cy="1342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13B6446-4CE4-4F76-A0DE-9E91A21A4630}"/>
              </a:ext>
            </a:extLst>
          </p:cNvPr>
          <p:cNvGrpSpPr/>
          <p:nvPr/>
        </p:nvGrpSpPr>
        <p:grpSpPr>
          <a:xfrm>
            <a:off x="10893519" y="4638844"/>
            <a:ext cx="1312810" cy="1082325"/>
            <a:chOff x="5296993" y="2322672"/>
            <a:chExt cx="1086647" cy="94808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B906634F-D94E-41EE-ABC8-FA7CBD4A900A}"/>
                </a:ext>
              </a:extLst>
            </p:cNvPr>
            <p:cNvSpPr/>
            <p:nvPr/>
          </p:nvSpPr>
          <p:spPr>
            <a:xfrm>
              <a:off x="5296993" y="2322672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xmlns="" id="{8C4D58B9-535C-4025-9289-302EC7A990DB}"/>
                </a:ext>
              </a:extLst>
            </p:cNvPr>
            <p:cNvSpPr txBox="1"/>
            <p:nvPr/>
          </p:nvSpPr>
          <p:spPr>
            <a:xfrm>
              <a:off x="5360063" y="2696630"/>
              <a:ext cx="994083" cy="450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</a:t>
              </a:r>
              <a:r>
                <a:rPr lang="en-US" baseline="30000" dirty="0"/>
                <a:t>m</a:t>
              </a:r>
              <a:r>
                <a:rPr lang="en-US" dirty="0"/>
                <a:t> is the </a:t>
              </a:r>
              <a:r>
                <a:rPr lang="en-US" sz="1600" dirty="0"/>
                <a:t>‘Radicand’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700" kern="1200" dirty="0"/>
            </a:p>
          </p:txBody>
        </p:sp>
      </p:grpSp>
      <p:sp>
        <p:nvSpPr>
          <p:cNvPr id="24" name="Straight Connector 3">
            <a:extLst>
              <a:ext uri="{FF2B5EF4-FFF2-40B4-BE49-F238E27FC236}">
                <a16:creationId xmlns:a16="http://schemas.microsoft.com/office/drawing/2014/main" xmlns="" id="{0CE966B3-1C2E-45F5-B545-1C332184F3AC}"/>
              </a:ext>
            </a:extLst>
          </p:cNvPr>
          <p:cNvSpPr/>
          <p:nvPr/>
        </p:nvSpPr>
        <p:spPr>
          <a:xfrm rot="13680344">
            <a:off x="10647008" y="4287961"/>
            <a:ext cx="492802" cy="1776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Straight Connector 3">
            <a:extLst>
              <a:ext uri="{FF2B5EF4-FFF2-40B4-BE49-F238E27FC236}">
                <a16:creationId xmlns:a16="http://schemas.microsoft.com/office/drawing/2014/main" xmlns="" id="{BAFE7787-494E-4781-8A00-F2BE35DC2DD4}"/>
              </a:ext>
            </a:extLst>
          </p:cNvPr>
          <p:cNvSpPr/>
          <p:nvPr/>
        </p:nvSpPr>
        <p:spPr>
          <a:xfrm rot="5400000">
            <a:off x="9751186" y="4405854"/>
            <a:ext cx="453560" cy="1342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1FDB59A-5939-4718-994E-BCD1ACED8357}"/>
              </a:ext>
            </a:extLst>
          </p:cNvPr>
          <p:cNvGrpSpPr/>
          <p:nvPr/>
        </p:nvGrpSpPr>
        <p:grpSpPr>
          <a:xfrm>
            <a:off x="9440291" y="4789180"/>
            <a:ext cx="1312810" cy="948085"/>
            <a:chOff x="5296993" y="2405888"/>
            <a:chExt cx="1086647" cy="94808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E6EB8130-4E4D-4938-839C-A9C8E1614B1F}"/>
                </a:ext>
              </a:extLst>
            </p:cNvPr>
            <p:cNvSpPr/>
            <p:nvPr/>
          </p:nvSpPr>
          <p:spPr>
            <a:xfrm>
              <a:off x="5296993" y="2405888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xmlns="" id="{D08D8DAD-16CC-4BAF-A108-59707285CDBD}"/>
                </a:ext>
              </a:extLst>
            </p:cNvPr>
            <p:cNvSpPr txBox="1"/>
            <p:nvPr/>
          </p:nvSpPr>
          <p:spPr>
            <a:xfrm>
              <a:off x="5352457" y="2796715"/>
              <a:ext cx="994083" cy="450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‘n’ is the ‘index of radical’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700" kern="1200" dirty="0"/>
            </a:p>
          </p:txBody>
        </p:sp>
      </p:grpSp>
      <p:sp>
        <p:nvSpPr>
          <p:cNvPr id="29" name="Straight Connector 3">
            <a:extLst>
              <a:ext uri="{FF2B5EF4-FFF2-40B4-BE49-F238E27FC236}">
                <a16:creationId xmlns:a16="http://schemas.microsoft.com/office/drawing/2014/main" xmlns="" id="{2A85599E-74CB-4110-A4ED-560E57FA45ED}"/>
              </a:ext>
            </a:extLst>
          </p:cNvPr>
          <p:cNvSpPr/>
          <p:nvPr/>
        </p:nvSpPr>
        <p:spPr>
          <a:xfrm rot="7711">
            <a:off x="10699124" y="3601939"/>
            <a:ext cx="54336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6E8C00A-AF5A-4023-8A16-12906B9DDCEF}"/>
              </a:ext>
            </a:extLst>
          </p:cNvPr>
          <p:cNvGrpSpPr/>
          <p:nvPr/>
        </p:nvGrpSpPr>
        <p:grpSpPr>
          <a:xfrm>
            <a:off x="11055288" y="3086770"/>
            <a:ext cx="1136712" cy="1112932"/>
            <a:chOff x="5839816" y="2429605"/>
            <a:chExt cx="1086647" cy="94808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D500D580-7DAA-466F-9AEC-7B5254E4EF5B}"/>
                </a:ext>
              </a:extLst>
            </p:cNvPr>
            <p:cNvSpPr/>
            <p:nvPr/>
          </p:nvSpPr>
          <p:spPr>
            <a:xfrm>
              <a:off x="5839816" y="2429605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Rectangle: Rounded Corners 4">
                  <a:extLst>
                    <a:ext uri="{FF2B5EF4-FFF2-40B4-BE49-F238E27FC236}">
                      <a16:creationId xmlns:a16="http://schemas.microsoft.com/office/drawing/2014/main" id="{41F020E8-E975-4A02-B731-DBA4E87D3DF6}"/>
                    </a:ext>
                  </a:extLst>
                </p:cNvPr>
                <p:cNvSpPr txBox="1"/>
                <p:nvPr/>
              </p:nvSpPr>
              <p:spPr>
                <a:xfrm>
                  <a:off x="5886098" y="2475887"/>
                  <a:ext cx="994083" cy="8555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3180" tIns="43180" rIns="43180" bIns="4318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IN" sz="1600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/>
                    <a:t> (n</a:t>
                  </a:r>
                  <a:r>
                    <a:rPr lang="en-US" sz="1600" baseline="30000" dirty="0"/>
                    <a:t>th</a:t>
                  </a:r>
                  <a:r>
                    <a:rPr lang="en-US" sz="1600" dirty="0"/>
                    <a:t> root of a</a:t>
                  </a:r>
                  <a:r>
                    <a:rPr lang="en-US" sz="1600" baseline="30000" dirty="0"/>
                    <a:t>m</a:t>
                  </a:r>
                  <a:r>
                    <a:rPr lang="en-US" sz="1600" dirty="0"/>
                    <a:t>)</a:t>
                  </a:r>
                  <a:endParaRPr lang="en-IN" sz="1700" kern="1200" dirty="0"/>
                </a:p>
              </p:txBody>
            </p:sp>
          </mc:Choice>
          <mc:Fallback>
            <p:sp>
              <p:nvSpPr>
                <p:cNvPr id="33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1F020E8-E975-4A02-B731-DBA4E87D3D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098" y="2475887"/>
                  <a:ext cx="994083" cy="855521"/>
                </a:xfrm>
                <a:prstGeom prst="rect">
                  <a:avLst/>
                </a:prstGeom>
                <a:blipFill>
                  <a:blip r:embed="rId14"/>
                  <a:stretch>
                    <a:fillRect l="-4094" r="-1111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43EFCD9-570C-4C02-B648-51D3BEDBC07E}"/>
              </a:ext>
            </a:extLst>
          </p:cNvPr>
          <p:cNvGrpSpPr/>
          <p:nvPr/>
        </p:nvGrpSpPr>
        <p:grpSpPr>
          <a:xfrm>
            <a:off x="2523565" y="1449148"/>
            <a:ext cx="1361039" cy="948085"/>
            <a:chOff x="5293916" y="4071727"/>
            <a:chExt cx="1086647" cy="94808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3FA9C383-A25B-47F8-A4B5-9694FA4ABED8}"/>
                </a:ext>
              </a:extLst>
            </p:cNvPr>
            <p:cNvSpPr/>
            <p:nvPr/>
          </p:nvSpPr>
          <p:spPr>
            <a:xfrm>
              <a:off x="5293916" y="4071727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Rectangle: Rounded Corners 4">
                  <a:extLst>
                    <a:ext uri="{FF2B5EF4-FFF2-40B4-BE49-F238E27FC236}">
                      <a16:creationId xmlns:a16="http://schemas.microsoft.com/office/drawing/2014/main" id="{1C8EFA30-652F-4EC9-A142-03444905066A}"/>
                    </a:ext>
                  </a:extLst>
                </p:cNvPr>
                <p:cNvSpPr txBox="1"/>
                <p:nvPr/>
              </p:nvSpPr>
              <p:spPr>
                <a:xfrm>
                  <a:off x="5293916" y="4158112"/>
                  <a:ext cx="1086647" cy="8555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3180" tIns="43180" rIns="43180" bIns="4318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a14:m>
                  <a:endParaRPr lang="en-IN" sz="1700" kern="1200" dirty="0"/>
                </a:p>
              </p:txBody>
            </p:sp>
          </mc:Choice>
          <mc:Fallback>
            <p:sp>
              <p:nvSpPr>
                <p:cNvPr id="36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C8EFA30-652F-4EC9-A142-0344490506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16" y="4158112"/>
                  <a:ext cx="1086647" cy="85552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Straight Connector 3">
            <a:extLst>
              <a:ext uri="{FF2B5EF4-FFF2-40B4-BE49-F238E27FC236}">
                <a16:creationId xmlns:a16="http://schemas.microsoft.com/office/drawing/2014/main" xmlns="" id="{967C7900-85B2-429B-A7FC-99D14E035713}"/>
              </a:ext>
            </a:extLst>
          </p:cNvPr>
          <p:cNvSpPr/>
          <p:nvPr/>
        </p:nvSpPr>
        <p:spPr>
          <a:xfrm rot="5400000">
            <a:off x="2930568" y="2706708"/>
            <a:ext cx="55074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50740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Straight Connector 3">
            <a:extLst>
              <a:ext uri="{FF2B5EF4-FFF2-40B4-BE49-F238E27FC236}">
                <a16:creationId xmlns:a16="http://schemas.microsoft.com/office/drawing/2014/main" xmlns="" id="{EFFB1EC4-C601-4F55-B27D-2C656D5EBDE0}"/>
              </a:ext>
            </a:extLst>
          </p:cNvPr>
          <p:cNvSpPr/>
          <p:nvPr/>
        </p:nvSpPr>
        <p:spPr>
          <a:xfrm rot="10800000">
            <a:off x="1303262" y="3425186"/>
            <a:ext cx="1312061" cy="905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50740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C956037-6F33-4E97-9A9F-90EB08602894}"/>
              </a:ext>
            </a:extLst>
          </p:cNvPr>
          <p:cNvGrpSpPr/>
          <p:nvPr/>
        </p:nvGrpSpPr>
        <p:grpSpPr>
          <a:xfrm>
            <a:off x="99312" y="1679310"/>
            <a:ext cx="2007212" cy="1023403"/>
            <a:chOff x="4030278" y="307363"/>
            <a:chExt cx="1089152" cy="108915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856EF9EC-4BF0-4E08-A5D6-DF13B0E20056}"/>
                </a:ext>
              </a:extLst>
            </p:cNvPr>
            <p:cNvSpPr/>
            <p:nvPr/>
          </p:nvSpPr>
          <p:spPr>
            <a:xfrm>
              <a:off x="4030278" y="307363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Rectangle: Rounded Corners 4">
                  <a:extLst>
                    <a:ext uri="{FF2B5EF4-FFF2-40B4-BE49-F238E27FC236}">
                      <a16:creationId xmlns:a16="http://schemas.microsoft.com/office/drawing/2014/main" id="{7C3A09F8-927E-4510-BDCF-67D2B66A7C76}"/>
                    </a:ext>
                  </a:extLst>
                </p:cNvPr>
                <p:cNvSpPr txBox="1"/>
                <p:nvPr/>
              </p:nvSpPr>
              <p:spPr>
                <a:xfrm>
                  <a:off x="4030278" y="360531"/>
                  <a:ext cx="1089152" cy="9828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US" sz="2000" dirty="0"/>
                    <a:t> x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en-US" sz="2000" baseline="30000" dirty="0"/>
                    <a:t/>
                  </a:r>
                  <a:r>
                    <a:rPr lang="en-US" sz="2000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endParaRPr lang="en-IN" sz="2700" kern="1200" dirty="0"/>
                </a:p>
              </p:txBody>
            </p:sp>
          </mc:Choice>
          <mc:Fallback>
            <p:sp>
              <p:nvSpPr>
                <p:cNvPr id="44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C3A09F8-927E-4510-BDCF-67D2B66A7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278" y="360531"/>
                  <a:ext cx="1089152" cy="98281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44C5DFD-27DE-4A7F-B195-94BCAFF31F74}"/>
              </a:ext>
            </a:extLst>
          </p:cNvPr>
          <p:cNvGrpSpPr/>
          <p:nvPr/>
        </p:nvGrpSpPr>
        <p:grpSpPr>
          <a:xfrm>
            <a:off x="78465" y="3055790"/>
            <a:ext cx="2007212" cy="1023403"/>
            <a:chOff x="4030278" y="307363"/>
            <a:chExt cx="1089152" cy="108915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14125B1A-3B05-4BD2-A87F-795E89D8DD08}"/>
                </a:ext>
              </a:extLst>
            </p:cNvPr>
            <p:cNvSpPr/>
            <p:nvPr/>
          </p:nvSpPr>
          <p:spPr>
            <a:xfrm>
              <a:off x="4030278" y="307363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Rectangle: Rounded Corners 4">
                  <a:extLst>
                    <a:ext uri="{FF2B5EF4-FFF2-40B4-BE49-F238E27FC236}">
                      <a16:creationId xmlns:a16="http://schemas.microsoft.com/office/drawing/2014/main" id="{C0DA8313-ACDF-4E53-A160-1068DF207A51}"/>
                    </a:ext>
                  </a:extLst>
                </p:cNvPr>
                <p:cNvSpPr txBox="1"/>
                <p:nvPr/>
              </p:nvSpPr>
              <p:spPr>
                <a:xfrm>
                  <a:off x="4030278" y="360531"/>
                  <a:ext cx="1089152" cy="9828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US" sz="2000" dirty="0"/>
                    <a:t> ÷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en-US" sz="2000" baseline="30000" dirty="0"/>
                    <a:t/>
                  </a:r>
                  <a:r>
                    <a:rPr lang="en-US" sz="2000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endParaRPr lang="en-IN" sz="2700" kern="1200" dirty="0"/>
                </a:p>
              </p:txBody>
            </p:sp>
          </mc:Choice>
          <mc:Fallback>
            <p:sp>
              <p:nvSpPr>
                <p:cNvPr id="47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0DA8313-ACDF-4E53-A160-1068DF207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278" y="360531"/>
                  <a:ext cx="1089152" cy="98281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BD71CF7-DA3A-4B1B-86BB-390DF79AF370}"/>
              </a:ext>
            </a:extLst>
          </p:cNvPr>
          <p:cNvGrpSpPr/>
          <p:nvPr/>
        </p:nvGrpSpPr>
        <p:grpSpPr>
          <a:xfrm>
            <a:off x="102294" y="4321851"/>
            <a:ext cx="2007212" cy="1023403"/>
            <a:chOff x="4030278" y="307363"/>
            <a:chExt cx="1089152" cy="108915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4D1C696D-8BB2-4492-9889-F19D734C724E}"/>
                </a:ext>
              </a:extLst>
            </p:cNvPr>
            <p:cNvSpPr/>
            <p:nvPr/>
          </p:nvSpPr>
          <p:spPr>
            <a:xfrm>
              <a:off x="4030278" y="307363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Rectangle: Rounded Corners 4">
                  <a:extLst>
                    <a:ext uri="{FF2B5EF4-FFF2-40B4-BE49-F238E27FC236}">
                      <a16:creationId xmlns:a16="http://schemas.microsoft.com/office/drawing/2014/main" id="{76EA5A17-B5E6-42E4-A4BC-DE82FAA825F4}"/>
                    </a:ext>
                  </a:extLst>
                </p:cNvPr>
                <p:cNvSpPr txBox="1"/>
                <p:nvPr/>
              </p:nvSpPr>
              <p:spPr>
                <a:xfrm>
                  <a:off x="4030278" y="360531"/>
                  <a:ext cx="1089152" cy="9828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US" sz="2000" dirty="0"/>
                    <a:t> x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US" sz="2000" baseline="30000" dirty="0"/>
                    <a:t/>
                  </a:r>
                  <a:r>
                    <a:rPr lang="en-US" sz="2000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endParaRPr lang="en-IN" sz="2700" kern="1200" dirty="0"/>
                </a:p>
              </p:txBody>
            </p:sp>
          </mc:Choice>
          <mc:Fallback>
            <p:sp>
              <p:nvSpPr>
                <p:cNvPr id="50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6EA5A17-B5E6-42E4-A4BC-DE82FAA82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278" y="360531"/>
                  <a:ext cx="1089152" cy="98281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112612A-259E-409C-A8C5-3A782FF1EC15}"/>
              </a:ext>
            </a:extLst>
          </p:cNvPr>
          <p:cNvGrpSpPr/>
          <p:nvPr/>
        </p:nvGrpSpPr>
        <p:grpSpPr>
          <a:xfrm>
            <a:off x="2285842" y="4533871"/>
            <a:ext cx="1482386" cy="1023403"/>
            <a:chOff x="4030278" y="307363"/>
            <a:chExt cx="1089152" cy="108915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5E8A5297-248A-4722-AB0A-FB407CB4A429}"/>
                </a:ext>
              </a:extLst>
            </p:cNvPr>
            <p:cNvSpPr/>
            <p:nvPr/>
          </p:nvSpPr>
          <p:spPr>
            <a:xfrm>
              <a:off x="4030278" y="307363"/>
              <a:ext cx="1089152" cy="1089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3" name="Rectangle: Rounded Corners 4">
                  <a:extLst>
                    <a:ext uri="{FF2B5EF4-FFF2-40B4-BE49-F238E27FC236}">
                      <a16:creationId xmlns:a16="http://schemas.microsoft.com/office/drawing/2014/main" id="{EB7B5883-3339-4BC2-A257-405BA71B92FD}"/>
                    </a:ext>
                  </a:extLst>
                </p:cNvPr>
                <p:cNvSpPr txBox="1"/>
                <p:nvPr/>
              </p:nvSpPr>
              <p:spPr>
                <a:xfrm>
                  <a:off x="4030278" y="356780"/>
                  <a:ext cx="1089152" cy="9828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US" sz="2400" dirty="0"/>
                    <a:t> 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a14:m>
                  <a:endParaRPr lang="en-IN" sz="2700" kern="1200" dirty="0"/>
                </a:p>
              </p:txBody>
            </p:sp>
          </mc:Choice>
          <mc:Fallback>
            <p:sp>
              <p:nvSpPr>
                <p:cNvPr id="53" name="Rectangle: Rounded Corners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B7B5883-3339-4BC2-A257-405BA71B92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278" y="356780"/>
                  <a:ext cx="1089152" cy="98281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80F3609-DB81-47D4-B01C-C936D8BD3C75}"/>
              </a:ext>
            </a:extLst>
          </p:cNvPr>
          <p:cNvCxnSpPr/>
          <p:nvPr/>
        </p:nvCxnSpPr>
        <p:spPr>
          <a:xfrm>
            <a:off x="2085677" y="2649494"/>
            <a:ext cx="529646" cy="39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A078221-E9B4-4828-A2EE-296762EE9FA3}"/>
              </a:ext>
            </a:extLst>
          </p:cNvPr>
          <p:cNvCxnSpPr>
            <a:cxnSpLocks/>
          </p:cNvCxnSpPr>
          <p:nvPr/>
        </p:nvCxnSpPr>
        <p:spPr>
          <a:xfrm flipV="1">
            <a:off x="2094009" y="3841975"/>
            <a:ext cx="586056" cy="58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6A59EC9-167A-4A64-8669-0A275BB234B1}"/>
              </a:ext>
            </a:extLst>
          </p:cNvPr>
          <p:cNvCxnSpPr>
            <a:cxnSpLocks/>
          </p:cNvCxnSpPr>
          <p:nvPr/>
        </p:nvCxnSpPr>
        <p:spPr>
          <a:xfrm flipV="1">
            <a:off x="2997663" y="3883755"/>
            <a:ext cx="4321" cy="700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256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umber system school ppt ninth class">
            <a:extLst>
              <a:ext uri="{FF2B5EF4-FFF2-40B4-BE49-F238E27FC236}">
                <a16:creationId xmlns:a16="http://schemas.microsoft.com/office/drawing/2014/main" xmlns="" id="{FAF80B62-20A8-427D-8586-1783D4403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86" y="171145"/>
            <a:ext cx="11864769" cy="67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243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0" y="89970"/>
            <a:ext cx="4760914" cy="1219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</a:t>
            </a:r>
            <a:r>
              <a:rPr lang="en-US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3153" y="1352795"/>
            <a:ext cx="10867299" cy="496849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Understanding radicand, radicals and index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Understanding the relationship between radical and exponential form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Representing positive rational numbers as exponents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Representing negative rational numbers as exponents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Understanding and applying laws of rational exponents</a:t>
            </a:r>
          </a:p>
          <a:p>
            <a:pPr>
              <a:buFont typeface="Wingdings" pitchFamily="2" charset="2"/>
              <a:buChar char="Ø"/>
            </a:pP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Hv8P8Ayf7rgQKvoAAAAASUVORK5CYII= (226×223)">
            <a:extLst>
              <a:ext uri="{FF2B5EF4-FFF2-40B4-BE49-F238E27FC236}">
                <a16:creationId xmlns:a16="http://schemas.microsoft.com/office/drawing/2014/main" xmlns="" id="{EC8DA68D-A485-46BC-B84F-9EC32F10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047D-5A23-43AE-BB43-2EC38B4A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40" y="416956"/>
            <a:ext cx="10058402" cy="738774"/>
          </a:xfrm>
        </p:spPr>
        <p:txBody>
          <a:bodyPr/>
          <a:lstStyle/>
          <a:p>
            <a:r>
              <a:rPr lang="en-GB" dirty="0"/>
              <a:t>Introduction to Exponents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D7D2A8-31F8-4885-9A17-A2B7AB9365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340" y="1228102"/>
            <a:ext cx="9788318" cy="2387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Exponent</a:t>
            </a:r>
            <a:r>
              <a:rPr lang="en-GB" dirty="0"/>
              <a:t> is a shortcut for showing repeated multiplication.</a:t>
            </a:r>
            <a:br>
              <a:rPr lang="en-GB" dirty="0"/>
            </a:br>
            <a:r>
              <a:rPr lang="en-GB" dirty="0"/>
              <a:t>For example, 2</a:t>
            </a:r>
            <a:r>
              <a:rPr lang="en-GB" baseline="30000" dirty="0"/>
              <a:t>5</a:t>
            </a:r>
            <a:r>
              <a:rPr lang="en-GB" dirty="0"/>
              <a:t> = 2 × 2 × 2 × 2 × 2 = 32</a:t>
            </a:r>
          </a:p>
          <a:p>
            <a:r>
              <a:rPr lang="en-GB" dirty="0"/>
              <a:t>2 is called the </a:t>
            </a:r>
            <a:r>
              <a:rPr lang="en-GB" b="1" dirty="0"/>
              <a:t>base</a:t>
            </a:r>
            <a:r>
              <a:rPr lang="en-GB" dirty="0"/>
              <a:t> and 5 is called the ’</a:t>
            </a:r>
            <a:r>
              <a:rPr lang="en-GB" b="1" dirty="0"/>
              <a:t>exponent’ or ‘power’</a:t>
            </a:r>
            <a:r>
              <a:rPr lang="en-GB" dirty="0"/>
              <a:t>.</a:t>
            </a:r>
          </a:p>
          <a:p>
            <a:r>
              <a:rPr lang="en-GB" dirty="0"/>
              <a:t>2</a:t>
            </a:r>
            <a:r>
              <a:rPr lang="en-GB" baseline="30000" dirty="0"/>
              <a:t>5</a:t>
            </a:r>
            <a:r>
              <a:rPr lang="en-GB" dirty="0"/>
              <a:t> can be read as "2 raised to the fifth power" or "2 raised to the power 5" or "2 raised by the exponent of 5”.</a:t>
            </a:r>
          </a:p>
          <a:p>
            <a:endParaRPr lang="en-IN" dirty="0"/>
          </a:p>
        </p:txBody>
      </p:sp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994DCE-7C7D-404B-A450-38CEF32571D1}"/>
              </a:ext>
            </a:extLst>
          </p:cNvPr>
          <p:cNvSpPr/>
          <p:nvPr/>
        </p:nvSpPr>
        <p:spPr>
          <a:xfrm>
            <a:off x="1860340" y="3615222"/>
            <a:ext cx="5456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When exponent is zero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D5B882D-CEED-4B7F-97FD-D22CA12C1AC6}"/>
              </a:ext>
            </a:extLst>
          </p:cNvPr>
          <p:cNvSpPr txBox="1">
            <a:spLocks/>
          </p:cNvSpPr>
          <p:nvPr/>
        </p:nvSpPr>
        <p:spPr>
          <a:xfrm>
            <a:off x="1783939" y="4368210"/>
            <a:ext cx="9788318" cy="2280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If the exponent is 0 then the answer is always 1.</a:t>
            </a:r>
            <a:br>
              <a:rPr lang="en-GB" dirty="0"/>
            </a:br>
            <a:r>
              <a:rPr lang="en-GB" dirty="0"/>
              <a:t>For example, 9</a:t>
            </a:r>
            <a:r>
              <a:rPr lang="en-GB" baseline="30000" dirty="0"/>
              <a:t>0</a:t>
            </a:r>
            <a:r>
              <a:rPr lang="en-GB" dirty="0"/>
              <a:t> = 1, 21</a:t>
            </a:r>
            <a:r>
              <a:rPr lang="en-GB" baseline="30000" dirty="0"/>
              <a:t>0</a:t>
            </a:r>
            <a:r>
              <a:rPr lang="en-GB" dirty="0"/>
              <a:t> = 1</a:t>
            </a:r>
          </a:p>
          <a:p>
            <a:pPr marL="0" indent="0">
              <a:buNone/>
            </a:pPr>
            <a:r>
              <a:rPr lang="en-GB" dirty="0"/>
              <a:t>Question: What if both the base and exponent are zero, i.e. what is the value of 0</a:t>
            </a:r>
            <a:r>
              <a:rPr lang="en-GB" baseline="30000" dirty="0"/>
              <a:t>0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Answer: Such a form is “undefined”.</a:t>
            </a:r>
            <a:endParaRPr lang="en-IN" dirty="0"/>
          </a:p>
        </p:txBody>
      </p:sp>
      <p:pic>
        <p:nvPicPr>
          <p:cNvPr id="8" name="Picture 7" descr="EXPONENTS FOR ALL YOUNG AND OLD — Steemit">
            <a:extLst>
              <a:ext uri="{FF2B5EF4-FFF2-40B4-BE49-F238E27FC236}">
                <a16:creationId xmlns:a16="http://schemas.microsoft.com/office/drawing/2014/main" xmlns="" id="{198E05A4-4B5A-4598-8B19-80B39218A7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0994">
            <a:off x="9733995" y="3430084"/>
            <a:ext cx="2122267" cy="1123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607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EFAE9-8D9B-4023-BF89-97E8D45A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0137C-FAEB-4969-AB47-EB39093243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https://www.youtube.com/watch?v=Wm-VFB8dZQA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0144A2-D888-4F5F-89FD-CE30AB6C9C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908" y="3097820"/>
            <a:ext cx="4468605" cy="339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646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047D-5A23-43AE-BB43-2EC38B4A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40" y="211650"/>
            <a:ext cx="10058402" cy="1219200"/>
          </a:xfrm>
        </p:spPr>
        <p:txBody>
          <a:bodyPr>
            <a:normAutofit/>
          </a:bodyPr>
          <a:lstStyle/>
          <a:p>
            <a:r>
              <a:rPr lang="en-GB" sz="4000" b="1" dirty="0"/>
              <a:t>When exponents are negative….</a:t>
            </a:r>
            <a:endParaRPr lang="en-IN" sz="4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D2A8-31F8-4885-9A17-A2B7AB9365C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33671" y="1430850"/>
                <a:ext cx="10885072" cy="46253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800" b="1" dirty="0"/>
                  <a:t>When the exponent of a non-zero base is negative, we convert it into positive as:</a:t>
                </a:r>
                <a:endParaRPr lang="en-GB" sz="2800" dirty="0"/>
              </a:p>
              <a:p>
                <a:pPr marL="342900" indent="-342900"/>
                <a:r>
                  <a:rPr lang="en-GB" sz="2800" dirty="0"/>
                  <a:t>(10)</a:t>
                </a:r>
                <a:r>
                  <a:rPr lang="en-GB" sz="2800" baseline="30000" dirty="0"/>
                  <a:t>-2</a:t>
                </a:r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baseline="30000" dirty="0"/>
              </a:p>
              <a:p>
                <a:pPr marL="342900" indent="-342900"/>
                <a:r>
                  <a:rPr lang="en-GB" sz="2800" dirty="0"/>
                  <a:t>(5)</a:t>
                </a:r>
                <a:r>
                  <a:rPr lang="en-GB" sz="2800" baseline="30000" dirty="0"/>
                  <a:t>-4</a:t>
                </a:r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i="1" baseline="300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N" sz="2800" baseline="30000" dirty="0"/>
              </a:p>
              <a:p>
                <a:pPr marL="0" indent="0">
                  <a:buNone/>
                </a:pPr>
                <a:r>
                  <a:rPr lang="en-GB" sz="2800" b="1" dirty="0"/>
                  <a:t>The reverse is also true:</a:t>
                </a:r>
                <a:endParaRPr lang="en-GB" sz="2800" dirty="0"/>
              </a:p>
              <a:p>
                <a:pPr marL="342900" indent="-342900"/>
                <a:r>
                  <a:rPr lang="en-GB" sz="2800" dirty="0"/>
                  <a:t>(10)</a:t>
                </a:r>
                <a:r>
                  <a:rPr lang="en-GB" sz="2800" baseline="30000" dirty="0"/>
                  <a:t>2</a:t>
                </a:r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GB" sz="2800" dirty="0"/>
              </a:p>
              <a:p>
                <a:pPr marL="342900" indent="-342900"/>
                <a:r>
                  <a:rPr lang="en-GB" sz="2800" dirty="0"/>
                  <a:t>(5)</a:t>
                </a:r>
                <a:r>
                  <a:rPr lang="en-GB" sz="2800" baseline="30000" dirty="0"/>
                  <a:t>4</a:t>
                </a:r>
                <a:r>
                  <a:rPr lang="en-GB" sz="28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GB" sz="280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den>
                    </m:f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9D7D2A8-31F8-4885-9A17-A2B7AB936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33671" y="1430850"/>
                <a:ext cx="10885072" cy="4625393"/>
              </a:xfrm>
              <a:blipFill>
                <a:blip r:embed="rId2"/>
                <a:stretch>
                  <a:fillRect l="-1176" t="-2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o excited to announce the Creative Exponent - a partnership I'm ...">
            <a:extLst>
              <a:ext uri="{FF2B5EF4-FFF2-40B4-BE49-F238E27FC236}">
                <a16:creationId xmlns:a16="http://schemas.microsoft.com/office/drawing/2014/main" xmlns="" id="{E29DAAB0-505F-4C20-8C84-8CBE0C109D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1487" y="3429000"/>
            <a:ext cx="2950513" cy="2705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470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oper Black" pitchFamily="18" charset="0"/>
              </a:rPr>
              <a:t>Understanding radicand, radicals and index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VIDEO LINK:</a:t>
            </a:r>
          </a:p>
          <a:p>
            <a:pPr>
              <a:buNone/>
            </a:pPr>
            <a:r>
              <a:rPr lang="en-US" dirty="0"/>
              <a:t>                                  (Explanation by teacher)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F765E0-6D84-4511-94E1-ABF7837220B8}"/>
              </a:ext>
            </a:extLst>
          </p:cNvPr>
          <p:cNvSpPr/>
          <p:nvPr/>
        </p:nvSpPr>
        <p:spPr>
          <a:xfrm>
            <a:off x="1195416" y="3641900"/>
            <a:ext cx="8253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hlinkClick r:id="rId2"/>
              </a:rPr>
              <a:t>https://youtu.be/4QgJKEin1QA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D047D-5A23-43AE-BB43-2EC38B4A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40" y="211650"/>
            <a:ext cx="10058402" cy="1219200"/>
          </a:xfrm>
        </p:spPr>
        <p:txBody>
          <a:bodyPr/>
          <a:lstStyle/>
          <a:p>
            <a:r>
              <a:rPr lang="en-US" b="1" dirty="0"/>
              <a:t>Terms related to Radicals</a:t>
            </a:r>
            <a:endParaRPr lang="en-IN" dirty="0"/>
          </a:p>
        </p:txBody>
      </p:sp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CFFE5FCB-DE6C-4E19-87F4-36ACF86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670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C693C77-E45D-459E-8252-7C6EA59E68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050" y="1915975"/>
                <a:ext cx="6791202" cy="1026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7472" indent="-347472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0664" indent="-283464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Given a</a:t>
                </a:r>
                <a:r>
                  <a:rPr lang="en-US" sz="3600" baseline="30000" dirty="0"/>
                  <a:t>m/n</a:t>
                </a:r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600" i="1" baseline="30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4400" dirty="0"/>
                  <a:t/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693C77-E45D-459E-8252-7C6EA59E6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1915975"/>
                <a:ext cx="6791202" cy="1026008"/>
              </a:xfrm>
              <a:prstGeom prst="rect">
                <a:avLst/>
              </a:prstGeom>
              <a:blipFill>
                <a:blip r:embed="rId3"/>
                <a:stretch>
                  <a:fillRect l="-2693" t="-5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25D7C02-7DE3-44AD-889D-59529B48D1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050" y="2700405"/>
                <a:ext cx="10939133" cy="3792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Here,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3200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3200" i="1" baseline="30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3200" dirty="0"/>
                  <a:t> is the ‘Radical’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rad>
                  </m:oMath>
                </a14:m>
                <a:r>
                  <a:rPr lang="en-US" sz="3200" dirty="0"/>
                  <a:t> is called the Radical Sign</a:t>
                </a:r>
              </a:p>
              <a:p>
                <a:r>
                  <a:rPr lang="en-US" sz="3200" dirty="0"/>
                  <a:t>a</a:t>
                </a:r>
                <a:r>
                  <a:rPr lang="en-US" sz="3200" baseline="30000" dirty="0"/>
                  <a:t>m</a:t>
                </a:r>
                <a:r>
                  <a:rPr lang="en-US" sz="3200" dirty="0"/>
                  <a:t> is called the ‘Radicand’</a:t>
                </a:r>
              </a:p>
              <a:p>
                <a:r>
                  <a:rPr lang="en-US" sz="3200" dirty="0"/>
                  <a:t> ‘n’ is called the ‘index of radical’ </a:t>
                </a:r>
                <a:r>
                  <a:rPr lang="en-US" dirty="0"/>
                  <a:t>(and is always a positive integer)</a:t>
                </a:r>
                <a:endParaRPr lang="en-US" sz="32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25D7C02-7DE3-44AD-889D-59529B48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2700405"/>
                <a:ext cx="10939133" cy="3792470"/>
              </a:xfrm>
              <a:prstGeom prst="rect">
                <a:avLst/>
              </a:prstGeom>
              <a:blipFill>
                <a:blip r:embed="rId4"/>
                <a:stretch>
                  <a:fillRect l="-1393" t="-30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Multiplying and Dividing Exponents - BrainPOP">
            <a:extLst>
              <a:ext uri="{FF2B5EF4-FFF2-40B4-BE49-F238E27FC236}">
                <a16:creationId xmlns:a16="http://schemas.microsoft.com/office/drawing/2014/main" xmlns="" id="{0A5B1AE6-4B62-474A-925A-1933D00E59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2142" y="213332"/>
            <a:ext cx="3110258" cy="2251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833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A0EB3941-F7D4-4FDA-BEB1-30BFCF01E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9819" y="1963738"/>
            <a:ext cx="10012362" cy="44148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   </a:t>
            </a:r>
            <a:endParaRPr lang="en-US" altLang="en-US" sz="3600" b="1" dirty="0"/>
          </a:p>
        </p:txBody>
      </p:sp>
      <p:pic>
        <p:nvPicPr>
          <p:cNvPr id="5" name="Picture 2" descr="Hv8P8Ayf7rgQKvoAAAAASUVORK5CYII= (226×223)">
            <a:extLst>
              <a:ext uri="{FF2B5EF4-FFF2-40B4-BE49-F238E27FC236}">
                <a16:creationId xmlns:a16="http://schemas.microsoft.com/office/drawing/2014/main" xmlns="" id="{89BCDDB6-146D-4F8F-92BD-357DF072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719"/>
            <a:ext cx="1307646" cy="12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2776583" y="12813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sataswini Behera\Pictures\symbo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8275" y="4950823"/>
            <a:ext cx="889907" cy="710293"/>
          </a:xfrm>
          <a:prstGeom prst="rect">
            <a:avLst/>
          </a:prstGeom>
          <a:noFill/>
        </p:spPr>
      </p:pic>
      <p:pic>
        <p:nvPicPr>
          <p:cNvPr id="7" name="Picture 2" descr="C:\Users\sataswini Behera\Pictures\symbo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4217" y="1998617"/>
            <a:ext cx="1899192" cy="1675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200</Words>
  <Application>Microsoft Office PowerPoint</Application>
  <PresentationFormat>Custom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Nature Illustration 16x9</vt:lpstr>
      <vt:lpstr>Learning  Materials  Class VIII – Exponents and Radicals</vt:lpstr>
      <vt:lpstr>CHAPTER TEXTBOOK LINK</vt:lpstr>
      <vt:lpstr>              OBJECTIVES</vt:lpstr>
      <vt:lpstr>Introduction to Exponents</vt:lpstr>
      <vt:lpstr>Activity</vt:lpstr>
      <vt:lpstr>When exponents are negative….</vt:lpstr>
      <vt:lpstr>Understanding radicand, radicals and index</vt:lpstr>
      <vt:lpstr>Terms related to Radicals</vt:lpstr>
      <vt:lpstr>Slide 9</vt:lpstr>
      <vt:lpstr>When Exponents are positive rational numbers…</vt:lpstr>
      <vt:lpstr>When Exponents are negative rational numbers…</vt:lpstr>
      <vt:lpstr>Laws of Rational Exponents</vt:lpstr>
      <vt:lpstr> </vt:lpstr>
      <vt:lpstr> </vt:lpstr>
      <vt:lpstr> </vt:lpstr>
      <vt:lpstr> </vt:lpstr>
      <vt:lpstr> </vt:lpstr>
      <vt:lpstr>KEY POINTS</vt:lpstr>
      <vt:lpstr>ACTIVITY   (HELP THE BOY TO WIN)</vt:lpstr>
      <vt:lpstr>  ASSIGNMENT</vt:lpstr>
      <vt:lpstr>Slide 21</vt:lpstr>
      <vt:lpstr>Slide 22</vt:lpstr>
      <vt:lpstr>Slide 23</vt:lpstr>
      <vt:lpstr>PROJECT WORK (ART INTEGRATION)</vt:lpstr>
      <vt:lpstr>Let’s have a quick review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Bikash Kumar</dc:creator>
  <cp:lastModifiedBy>rajni bala</cp:lastModifiedBy>
  <cp:revision>42</cp:revision>
  <dcterms:created xsi:type="dcterms:W3CDTF">2020-04-17T14:09:29Z</dcterms:created>
  <dcterms:modified xsi:type="dcterms:W3CDTF">2020-04-30T07:23:33Z</dcterms:modified>
</cp:coreProperties>
</file>